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5"/>
    <p:sldId id="275" r:id="rId26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37160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5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03504" y="1783080"/>
            <a:ext cx="7955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Structuring HTML</a:t>
            </a:r>
            <a:endParaRPr lang="en-US" sz="5000" dirty="0"/>
          </a:p>
        </p:txBody>
      </p:sp>
      <p:sp>
        <p:nvSpPr>
          <p:cNvPr id="4" name="Text 2"/>
          <p:cNvSpPr/>
          <p:nvPr/>
        </p:nvSpPr>
        <p:spPr>
          <a:xfrm>
            <a:off x="621792" y="306324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dirty="0">
                <a:solidFill>
                  <a:srgbClr val="C9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a flat page to real, arranged layouts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621792" y="420624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Foundations for Software Engineering</a:t>
            </a:r>
            <a:endParaRPr lang="en-US" sz="13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Laying It Out with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CSS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 vs. inline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417320"/>
            <a:ext cx="3977640" cy="2377440"/>
          </a:xfrm>
          <a:prstGeom prst="roundRect">
            <a:avLst>
              <a:gd name="adj" fmla="val 2308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685800" y="160020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13232" y="2130552"/>
            <a:ext cx="3520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Takes the full width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Stacks top to bottom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div, p, h1, sections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709160" y="1417320"/>
            <a:ext cx="3977640" cy="2377440"/>
          </a:xfrm>
          <a:prstGeom prst="roundRect">
            <a:avLst>
              <a:gd name="adj" fmla="val 2308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937760" y="160020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Inline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965192" y="2130552"/>
            <a:ext cx="35204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Takes only its own width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Flows along a line</a:t>
            </a:r>
            <a:endParaRPr lang="en-US" sz="1400" dirty="0"/>
          </a:p>
          <a:p>
            <a:pPr algn="l" marL="203200" indent="-2032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a, strong, em, span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3977640"/>
            <a:ext cx="8229600" cy="749808"/>
          </a:xfrm>
          <a:prstGeom prst="roundRect">
            <a:avLst>
              <a:gd name="adj" fmla="val 7317"/>
            </a:avLst>
          </a:prstGeom>
          <a:solidFill>
            <a:srgbClr val="E7EDF4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40080" y="4023360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i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display property can switch an element between block and inline, and unlock grid.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5: Structuring HTML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Controlling size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Once content is in containers, you can size them.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width sets how wide a box is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Percent widths flex with the screen; pixels are fixed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max-width keeps a column from getting too wide to read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Spacing comes from margin and padding (the box model)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5: Structuring HTML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CSS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Grid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two-column layout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.layout {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display: grid;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grid-template-columns: 1fr 1fr;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gap: 16px;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equal columns with a 16px gap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 display:grid on the container; its children become grid cells.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5: Structuring HTML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grid building blocks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Almost every grid is just these.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45720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4864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grid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9436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display: grid on the container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29184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38328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columns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342900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grid-template-columns sets the tracks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612648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21792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gap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626364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gap adds space between cells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5: Structuring HTML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fr unit, in one minute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Grid shares out space.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 means 'fraction of the free space'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1fr 1fr makes two equal columns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2fr 1fr makes the first column twice as wide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 the template and the whole layout shifts, no HTML edits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5: Structuring HTML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it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structure to a page you have already built.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80467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14400" y="1965960"/>
            <a:ext cx="73152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Wrap your content in header, main, and footer containers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Give each container a class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Make main a CSS Grid with two columns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Add a gap so the columns breathe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48640" y="420624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 first, then style. The grid does the arranging.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5: Structuring HTML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Recap, and a challenge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22960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Flat pages cannot be arranged; containers fix that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div groups related content so CSS can target it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 elements stack; inline elements flow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CSS Grid arranges containers into rows and columns</a:t>
            </a:r>
            <a:endParaRPr lang="en-US" sz="1650" dirty="0"/>
          </a:p>
        </p:txBody>
      </p:sp>
      <p:sp>
        <p:nvSpPr>
          <p:cNvPr id="4" name="Shape 2"/>
          <p:cNvSpPr/>
          <p:nvPr/>
        </p:nvSpPr>
        <p:spPr>
          <a:xfrm>
            <a:off x="548640" y="3977640"/>
            <a:ext cx="8046720" cy="749808"/>
          </a:xfrm>
          <a:prstGeom prst="roundRect">
            <a:avLst>
              <a:gd name="adj" fmla="val 7317"/>
            </a:avLst>
          </a:prstGeom>
          <a:solidFill>
            <a:srgbClr val="3D6EA5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77240" y="4023360"/>
            <a:ext cx="7589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Challenge: restructure a flat page into header, main, and footer with a two-column Grid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8229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2600" b="1">
                <a:solidFill>
                  <a:srgbClr val="1F3A5F"/>
                </a:solidFill>
                <a:latin typeface="Calibri"/>
              </a:rPr>
              <a:t>At the keyboard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150" b="0">
                <a:solidFill>
                  <a:srgbClr val="5E6B79"/>
                </a:solidFill>
                <a:latin typeface="Calibri"/>
              </a:rPr>
              <a:t>Type-along beats, in Mr. Kelley's classroom cadence: small steps, refresh between every one.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325880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58368" y="1389888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1371600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Wrap your page's existing content in three divs: header, main, footer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02536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066544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48256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Give each div a background tint so you can SEE the regions while you work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2679192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" y="2743200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2724912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Build the wrapper pattern: one outer div holding everything, width capped, centered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355848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" y="3419856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3401568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Turn main into a two-column grid with grid-template-columns: 200px 1fr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4032504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58368" y="4096512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" y="4078224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Add gap: 20px and watch the layout breathe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4832604"/>
            <a:ext cx="73152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900" b="0">
                <a:solidFill>
                  <a:srgbClr val="9AA8B6"/>
                </a:solidFill>
                <a:latin typeface="Calibri"/>
              </a:rPr>
              <a:t>Programming 1  ·  Ch 5  ·  exercise cadence after J. Kelley's classroom decks (CC BY-NC 4.0)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 are headed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Grouping content, then arranging it on the page.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flat pages get hard to manage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div, a container for related content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Wrapping and nesting into page sections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 vs inline, and controlling width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Laying out a page with CSS Grid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5: Structuring HTML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8229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2600" b="1">
                <a:solidFill>
                  <a:srgbClr val="B8860B"/>
                </a:solidFill>
                <a:latin typeface="Calibri"/>
              </a:rPr>
              <a:t>From Mr. Kelley's desk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234440"/>
            <a:ext cx="8229600" cy="868680"/>
          </a:xfrm>
          <a:prstGeom prst="roundRect">
            <a:avLst>
              <a:gd name="adj" fmla="val 14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44168"/>
            <a:ext cx="768096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300" b="0">
                <a:solidFill>
                  <a:srgbClr val="1B2733"/>
                </a:solidFill>
                <a:latin typeface="Calibri"/>
              </a:rPr>
              <a:t>Desk note: the wrapper pattern (one outer container, margin auto) is the oldest trick that still ships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2258568"/>
            <a:ext cx="8229600" cy="868680"/>
          </a:xfrm>
          <a:prstGeom prst="roundRect">
            <a:avLst>
              <a:gd name="adj" fmla="val 14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2368296"/>
            <a:ext cx="768096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300" b="0">
                <a:solidFill>
                  <a:srgbClr val="1B2733"/>
                </a:solidFill>
                <a:latin typeface="Calibri"/>
              </a:rPr>
              <a:t>Desk note: tint your divs while building, then remove the colors before anyone sees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832604"/>
            <a:ext cx="73152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900" b="0">
                <a:solidFill>
                  <a:srgbClr val="9AA8B6"/>
                </a:solidFill>
                <a:latin typeface="Calibri"/>
              </a:rPr>
              <a:t>Programming 1  ·  Ch 5  ·  notes preserved from J. Kelley's original decks (CC BY-NC 4.0)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 with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Flat</a:t>
            </a:r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Pages</a:t>
            </a: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in one pile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page with no structure is just content stacked top to bottom.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Nothing is grouped, so nothing can be arranged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cannot style 'the sidebar' if there is no sidebar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Side-by-side layouts are impossible without containers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fix: wrap related content into boxes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5: Structuring HTML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Containers: the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Anatomy of a container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&lt;div&gt;          a generic container, no meaning of its own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class="card"   a label so CSS can find it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&lt;/div&gt;         closes the container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&lt;div class="card"&gt; ... &lt;/div&gt;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div groups related elements so you can position and style them as a unit.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5: Structuring HTML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 in page regions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pages are a handful of big boxes.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457200" y="1874520"/>
            <a:ext cx="1920240" cy="2468880"/>
          </a:xfrm>
          <a:prstGeom prst="roundRect">
            <a:avLst>
              <a:gd name="adj" fmla="val 285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203911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48640" y="27432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Header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94360" y="3136392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and branding up top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2560320" y="1874520"/>
            <a:ext cx="1920240" cy="2468880"/>
          </a:xfrm>
          <a:prstGeom prst="roundRect">
            <a:avLst>
              <a:gd name="adj" fmla="val 285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560320" y="203911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3800" dirty="0"/>
          </a:p>
        </p:txBody>
      </p:sp>
      <p:sp>
        <p:nvSpPr>
          <p:cNvPr id="10" name="Text 8"/>
          <p:cNvSpPr/>
          <p:nvPr/>
        </p:nvSpPr>
        <p:spPr>
          <a:xfrm>
            <a:off x="2651760" y="27432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2697480" y="3136392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Links to move around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663440" y="1874520"/>
            <a:ext cx="1920240" cy="2468880"/>
          </a:xfrm>
          <a:prstGeom prst="roundRect">
            <a:avLst>
              <a:gd name="adj" fmla="val 285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663440" y="203911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3800" dirty="0"/>
          </a:p>
        </p:txBody>
      </p:sp>
      <p:sp>
        <p:nvSpPr>
          <p:cNvPr id="14" name="Text 12"/>
          <p:cNvSpPr/>
          <p:nvPr/>
        </p:nvSpPr>
        <p:spPr>
          <a:xfrm>
            <a:off x="4754880" y="27432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800600" y="3136392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primary content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766560" y="1874520"/>
            <a:ext cx="1920240" cy="2468880"/>
          </a:xfrm>
          <a:prstGeom prst="roundRect">
            <a:avLst>
              <a:gd name="adj" fmla="val 285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766560" y="203911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3800" dirty="0"/>
          </a:p>
        </p:txBody>
      </p:sp>
      <p:sp>
        <p:nvSpPr>
          <p:cNvPr id="18" name="Text 16"/>
          <p:cNvSpPr/>
          <p:nvPr/>
        </p:nvSpPr>
        <p:spPr>
          <a:xfrm>
            <a:off x="6858000" y="27432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Footer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903720" y="3136392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 and links at the bottom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5: Structuring HTML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Wrapping and nesting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Boxes inside boxes, closed inside-out.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each region in its own container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Nest smaller boxes inside the big ones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Indent so the structure is visible at a glance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 nesting now saves hours of styling later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5: Structuring HTML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Meaningful containers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HTML has named boxes, not just plain divs.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&lt;header&gt;, &lt;nav&gt;, &lt;main&gt;, and &lt;footer&gt; are real tags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behave like a div but say what they are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 readers and search engines understand them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them for big regions; use div for everything else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5: Structuring HTML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1 - Chapter 5</dc:title>
  <dc:subject>PptxGenJS Presentation</dc:subject>
  <dc:creator>Dr. Robert Jones</dc:creator>
  <cp:lastModifiedBy>Dr. Robert Jones</cp:lastModifiedBy>
  <cp:revision>1</cp:revision>
  <dcterms:created xsi:type="dcterms:W3CDTF">2026-06-27T14:05:22Z</dcterms:created>
  <dcterms:modified xsi:type="dcterms:W3CDTF">2026-06-27T14:05:22Z</dcterms:modified>
</cp:coreProperties>
</file>