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5"/>
  </p:sldIdLst>
  <p:notesMasterIdLst>
    <p:notesMasterId r:id="rId2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25" Type="http://schemas.openxmlformats.org/officeDocument/2006/relationships/slide" Target="slides/slide19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37160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8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03504" y="1783080"/>
            <a:ext cx="7955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JavaScript Control Flow</a:t>
            </a:r>
            <a:endParaRPr lang="en-US" sz="5000" dirty="0"/>
          </a:p>
        </p:txBody>
      </p:sp>
      <p:sp>
        <p:nvSpPr>
          <p:cNvPr id="4" name="Text 2"/>
          <p:cNvSpPr/>
          <p:nvPr/>
        </p:nvSpPr>
        <p:spPr>
          <a:xfrm>
            <a:off x="621792" y="306324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900" dirty="0">
                <a:solidFill>
                  <a:srgbClr val="C9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Making decisions and repeating work</a:t>
            </a:r>
            <a:endParaRPr lang="en-US" sz="1900" dirty="0"/>
          </a:p>
        </p:txBody>
      </p:sp>
      <p:sp>
        <p:nvSpPr>
          <p:cNvPr id="5" name="Text 3"/>
          <p:cNvSpPr/>
          <p:nvPr/>
        </p:nvSpPr>
        <p:spPr>
          <a:xfrm>
            <a:off x="621792" y="420624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5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Foundations for Software Engineering</a:t>
            </a:r>
            <a:endParaRPr lang="en-US" sz="13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Booleans, briefly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whole decision system rests on two values.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boolean is just true or false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Comparisons like &gt; and === produce booleans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and while expect a boolean condition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can store one: let isDone = true;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8: Control Flow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783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3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148840"/>
            <a:ext cx="7863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pPr algn="l" indent="0" marL="0">
              <a:buNone/>
            </a:pPr>
            <a:r>
              <a:rPr lang="en-US" sz="40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Repeating</a:t>
            </a:r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Work</a:t>
            </a:r>
            <a:endParaRPr lang="en-US" sz="4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while loop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554480"/>
            <a:ext cx="8046720" cy="1783080"/>
          </a:xfrm>
          <a:prstGeom prst="roundRect">
            <a:avLst>
              <a:gd name="adj" fmla="val 307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1737360"/>
            <a:ext cx="74980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let i = 0;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while (i &lt; 3) {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console.log(i);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i++;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3474720"/>
            <a:ext cx="8046720" cy="731520"/>
          </a:xfrm>
          <a:prstGeom prst="roundRect">
            <a:avLst>
              <a:gd name="adj" fmla="val 7500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3502152"/>
            <a:ext cx="80467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runs as long as the test stays true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4315968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 something inside the loop, or it never ends.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8: Control Flow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infinite loop trap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548640" y="1600200"/>
            <a:ext cx="804672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the condition never becomes false, the loop runs forever and freezes the page. This is the most common loop bug, and it is easy to make.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548640" y="3063240"/>
            <a:ext cx="8046720" cy="1143000"/>
          </a:xfrm>
          <a:prstGeom prst="roundRect">
            <a:avLst>
              <a:gd name="adj" fmla="val 4800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777240" y="3154680"/>
            <a:ext cx="75895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“Always change the thing you are testing, inside the loop.”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8: Control Flow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for loop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554480"/>
            <a:ext cx="8046720" cy="1783080"/>
          </a:xfrm>
          <a:prstGeom prst="roundRect">
            <a:avLst>
              <a:gd name="adj" fmla="val 307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1737360"/>
            <a:ext cx="74980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for (let i = 0; i &lt; 3; i++) {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console.log(i);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start;  test;  step  all in one line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3474720"/>
            <a:ext cx="8046720" cy="731520"/>
          </a:xfrm>
          <a:prstGeom prst="roundRect">
            <a:avLst>
              <a:gd name="adj" fmla="val 7500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3502152"/>
            <a:ext cx="80467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same loop, more compact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4315968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for loop bundles the setup, the test, and the step together.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8: Control Flow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loop, when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They do the same job; pick by what you know.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for: when you know how many times to repeat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while: when you loop until something happens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can do either; readability decides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stuck, write it as a while first, then tidy into a for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8: Control Flow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Nested loops make grids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554480"/>
            <a:ext cx="8046720" cy="1783080"/>
          </a:xfrm>
          <a:prstGeom prst="roundRect">
            <a:avLst>
              <a:gd name="adj" fmla="val 307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1737360"/>
            <a:ext cx="74980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for (let r = 0; r &lt; 3; r++) {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for (let c = 0; c &lt; 3; c++) {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// this runs 9 times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3474720"/>
            <a:ext cx="8046720" cy="731520"/>
          </a:xfrm>
          <a:prstGeom prst="roundRect">
            <a:avLst>
              <a:gd name="adj" fmla="val 7500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3502152"/>
            <a:ext cx="80467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loop inside a loop: rows and columns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4315968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Nested loops are how you walk a game board or a grid.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8: Control Flow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Try it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Decisions and repetition, together.</a:t>
            </a:r>
            <a:endParaRPr lang="en-US" sz="1450" dirty="0"/>
          </a:p>
        </p:txBody>
      </p:sp>
      <p:sp>
        <p:nvSpPr>
          <p:cNvPr id="4" name="Shape 2"/>
          <p:cNvSpPr/>
          <p:nvPr/>
        </p:nvSpPr>
        <p:spPr>
          <a:xfrm>
            <a:off x="548640" y="1737360"/>
            <a:ext cx="8046720" cy="2286000"/>
          </a:xfrm>
          <a:prstGeom prst="roundRect">
            <a:avLst>
              <a:gd name="adj" fmla="val 2400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914400" y="1965960"/>
            <a:ext cx="731520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79400" indent="-279400"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7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Use a for loop to print 1 through 10</a:t>
            </a:r>
            <a:endParaRPr lang="en-US" sz="1700" dirty="0"/>
          </a:p>
          <a:p>
            <a:pPr algn="l" marL="279400" indent="-279400"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7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Inside it, use if/else to label each number even or odd</a:t>
            </a:r>
            <a:endParaRPr lang="en-US" sz="1700" dirty="0"/>
          </a:p>
          <a:p>
            <a:pPr algn="l" marL="279400" indent="-279400"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7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Then build a 3 by 3 grid of stars with nested loops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548640" y="4206240"/>
            <a:ext cx="8046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 means the number % 2 === 0.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8: Control Flow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8046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Recap, and a practice run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548640" y="1463040"/>
            <a:ext cx="8229600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if, else if, and else choose a path</a:t>
            </a:r>
            <a:endParaRPr lang="en-US" sz="1650" dirty="0"/>
          </a:p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Logical operators combine simple tests</a:t>
            </a:r>
            <a:endParaRPr lang="en-US" sz="1650" dirty="0"/>
          </a:p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while repeats until a condition turns false</a:t>
            </a:r>
            <a:endParaRPr lang="en-US" sz="1650" dirty="0"/>
          </a:p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bundles the setup, test, and step; nest them for grids</a:t>
            </a:r>
            <a:endParaRPr lang="en-US" sz="1650" dirty="0"/>
          </a:p>
        </p:txBody>
      </p:sp>
      <p:sp>
        <p:nvSpPr>
          <p:cNvPr id="4" name="Shape 2"/>
          <p:cNvSpPr/>
          <p:nvPr/>
        </p:nvSpPr>
        <p:spPr>
          <a:xfrm>
            <a:off x="548640" y="3977640"/>
            <a:ext cx="8046720" cy="749808"/>
          </a:xfrm>
          <a:prstGeom prst="roundRect">
            <a:avLst>
              <a:gd name="adj" fmla="val 7317"/>
            </a:avLst>
          </a:prstGeom>
          <a:solidFill>
            <a:srgbClr val="3D6EA5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777240" y="4023360"/>
            <a:ext cx="75895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Practice: print 1 to 20, labeling each as even or odd with if/else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47472"/>
            <a:ext cx="82296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2600" b="1">
                <a:solidFill>
                  <a:srgbClr val="1F3A5F"/>
                </a:solidFill>
                <a:latin typeface="Calibri"/>
              </a:rPr>
              <a:t>At the keyboard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150" b="0">
                <a:solidFill>
                  <a:srgbClr val="5E6B79"/>
                </a:solidFill>
                <a:latin typeface="Calibri"/>
              </a:rPr>
              <a:t>Type-along beats, in Mr. Kelley's classroom cadence: small steps, refresh between every one.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325880"/>
            <a:ext cx="8229600" cy="566928"/>
          </a:xfrm>
          <a:prstGeom prst="roundRect">
            <a:avLst>
              <a:gd name="adj" fmla="val 18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58368" y="1389888"/>
            <a:ext cx="457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600" b="1">
                <a:solidFill>
                  <a:srgbClr val="1F3A5F"/>
                </a:solidFill>
                <a:latin typeface="Calibri"/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1371600"/>
            <a:ext cx="7406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250" b="0">
                <a:solidFill>
                  <a:srgbClr val="1B2733"/>
                </a:solidFill>
                <a:latin typeface="Calibri"/>
              </a:rPr>
              <a:t>Write an if that checks whether a number variable is over 100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2002536"/>
            <a:ext cx="8229600" cy="566928"/>
          </a:xfrm>
          <a:prstGeom prst="roundRect">
            <a:avLst>
              <a:gd name="adj" fmla="val 18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2066544"/>
            <a:ext cx="457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600" b="1">
                <a:solidFill>
                  <a:srgbClr val="1F3A5F"/>
                </a:solidFill>
                <a:latin typeface="Calibri"/>
              </a:rP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48256"/>
            <a:ext cx="7406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250" b="0">
                <a:solidFill>
                  <a:srgbClr val="1B2733"/>
                </a:solidFill>
                <a:latin typeface="Calibri"/>
              </a:rPr>
              <a:t>Add an else, then an else if, and walk a partner through all three paths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" y="2679192"/>
            <a:ext cx="8229600" cy="566928"/>
          </a:xfrm>
          <a:prstGeom prst="roundRect">
            <a:avLst>
              <a:gd name="adj" fmla="val 18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58368" y="2743200"/>
            <a:ext cx="457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600" b="1">
                <a:solidFill>
                  <a:srgbClr val="1F3A5F"/>
                </a:solidFill>
                <a:latin typeface="Calibri"/>
              </a:rPr>
              <a:t>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2724912"/>
            <a:ext cx="7406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250" b="0">
                <a:solidFill>
                  <a:srgbClr val="1B2733"/>
                </a:solidFill>
                <a:latin typeface="Calibri"/>
              </a:rPr>
              <a:t>Build a while loop that counts to ten in the console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57200" y="3355848"/>
            <a:ext cx="8229600" cy="566928"/>
          </a:xfrm>
          <a:prstGeom prst="roundRect">
            <a:avLst>
              <a:gd name="adj" fmla="val 18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58368" y="3419856"/>
            <a:ext cx="457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600" b="1">
                <a:solidFill>
                  <a:srgbClr val="1F3A5F"/>
                </a:solidFill>
                <a:latin typeface="Calibri"/>
              </a:rPr>
              <a:t>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3401568"/>
            <a:ext cx="7406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250" b="0">
                <a:solidFill>
                  <a:srgbClr val="1B2733"/>
                </a:solidFill>
                <a:latin typeface="Calibri"/>
              </a:rPr>
              <a:t>Rebuild it as a for loop in half the lines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57200" y="4032504"/>
            <a:ext cx="8229600" cy="566928"/>
          </a:xfrm>
          <a:prstGeom prst="roundRect">
            <a:avLst>
              <a:gd name="adj" fmla="val 18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58368" y="4096512"/>
            <a:ext cx="457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600" b="1">
                <a:solidFill>
                  <a:srgbClr val="1F3A5F"/>
                </a:solidFill>
                <a:latin typeface="Calibri"/>
              </a:rPr>
              <a:t>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97280" y="4078224"/>
            <a:ext cx="7406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250" b="0">
                <a:solidFill>
                  <a:srgbClr val="1B2733"/>
                </a:solidFill>
                <a:latin typeface="Calibri"/>
              </a:rPr>
              <a:t>Nest two loops to print a 3x3 grid of coordinates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4832604"/>
            <a:ext cx="731520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900" b="0">
                <a:solidFill>
                  <a:srgbClr val="9AA8B6"/>
                </a:solidFill>
                <a:latin typeface="Calibri"/>
              </a:rPr>
              <a:t>Programming 1  ·  Ch 8  ·  exercise cadence after J. Kelley's classroom decks (CC BY-NC 4.0)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we are headed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superpowers: choosing a path and repeating a task.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if, else, and else if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Comparison and logical operators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Boolean values: true and false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while loop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for loop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Nested loops and looping patterns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8: Control Flow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783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148840"/>
            <a:ext cx="7863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Making </a:t>
            </a:r>
            <a:pPr algn="l" indent="0" marL="0">
              <a:buNone/>
            </a:pPr>
            <a:r>
              <a:rPr lang="en-US" sz="40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Decisions</a:t>
            </a:r>
            <a:pPr algn="l" indent="0" marL="0">
              <a:buNone/>
            </a:pPr>
            <a:endParaRPr lang="en-US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if statement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554480"/>
            <a:ext cx="8046720" cy="1783080"/>
          </a:xfrm>
          <a:prstGeom prst="roundRect">
            <a:avLst>
              <a:gd name="adj" fmla="val 307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1737360"/>
            <a:ext cx="74980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if (score &gt; 100) {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console.log("You win!");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3474720"/>
            <a:ext cx="8046720" cy="731520"/>
          </a:xfrm>
          <a:prstGeom prst="roundRect">
            <a:avLst>
              <a:gd name="adj" fmla="val 7500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3502152"/>
            <a:ext cx="80467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block runs only when the test is true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4315968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condition inside ( ) must boil down to true or false.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8: Control Flow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else and else if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554480"/>
            <a:ext cx="8046720" cy="1783080"/>
          </a:xfrm>
          <a:prstGeom prst="roundRect">
            <a:avLst>
              <a:gd name="adj" fmla="val 307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1737360"/>
            <a:ext cx="74980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if (age &gt;= 18) { ... }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else if (age &gt;= 13) { ... }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else { ... }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3474720"/>
            <a:ext cx="8046720" cy="731520"/>
          </a:xfrm>
          <a:prstGeom prst="roundRect">
            <a:avLst>
              <a:gd name="adj" fmla="val 7500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3502152"/>
            <a:ext cx="80467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exactly one branch runs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4315968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JavaScript checks top to bottom and stops at the first true test.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8: Control Flow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Comparison operators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These produce a true or false answer.</a:t>
            </a:r>
            <a:endParaRPr lang="en-US" sz="145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828800" y="1783080"/>
          <a:ext cx="5486400" cy="914400"/>
        </p:xfrm>
        <a:graphic>
          <a:graphicData uri="http://schemas.openxmlformats.org/drawingml/2006/table">
            <a:tbl>
              <a:tblPr/>
              <a:tblGrid>
                <a:gridCol w="1371600"/>
                <a:gridCol w="1371600"/>
                <a:gridCol w="1371600"/>
                <a:gridCol w="1371600"/>
              </a:tblGrid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Op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Means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Op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Means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===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equal to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!==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not equal to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&gt;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greater than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&gt;=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greater or equal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&lt;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less than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&lt;=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less or equal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8: Control Flow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783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148840"/>
            <a:ext cx="7863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pPr algn="l" indent="0" marL="0">
              <a:buNone/>
            </a:pPr>
            <a:r>
              <a:rPr lang="en-US" sz="40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Combining</a:t>
            </a:r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Conditions</a:t>
            </a:r>
            <a:endParaRPr lang="en-US"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And, or, not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Glue simple tests into richer ones.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&amp;&amp;   AND: both sides must be true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||   OR: either side can be true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!    NOT: flips true and false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Combine them to ask more precise questions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8: Control Flow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combined condition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554480"/>
            <a:ext cx="8046720" cy="1783080"/>
          </a:xfrm>
          <a:prstGeom prst="roundRect">
            <a:avLst>
              <a:gd name="adj" fmla="val 307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1737360"/>
            <a:ext cx="74980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let canRide = age &gt;= 13 &amp;&amp; height &gt; 48;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each comparison is true or false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&amp;&amp; needs both to be true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3474720"/>
            <a:ext cx="8046720" cy="731520"/>
          </a:xfrm>
          <a:prstGeom prst="roundRect">
            <a:avLst>
              <a:gd name="adj" fmla="val 7500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3502152"/>
            <a:ext cx="80467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canRide is true only if both hold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4315968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boolean variable stores the result of a test for later.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8: Control Flow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1 - Chapter 8</dc:title>
  <dc:subject>PptxGenJS Presentation</dc:subject>
  <dc:creator>Dr. Robert Jones</dc:creator>
  <cp:lastModifiedBy>Dr. Robert Jones</cp:lastModifiedBy>
  <cp:revision>1</cp:revision>
  <dcterms:created xsi:type="dcterms:W3CDTF">2026-06-27T14:10:08Z</dcterms:created>
  <dcterms:modified xsi:type="dcterms:W3CDTF">2026-06-27T14:10:08Z</dcterms:modified>
</cp:coreProperties>
</file>