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5"/>
    <p:sldId id="275" r:id="rId26"/>
  </p:sldIdLst>
  <p:notesMasterIdLst>
    <p:notesMasterId r:id="rId2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37160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9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03504" y="1783080"/>
            <a:ext cx="7955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JavaScript Data Structures</a:t>
            </a:r>
            <a:endParaRPr lang="en-US" sz="5000" dirty="0"/>
          </a:p>
        </p:txBody>
      </p:sp>
      <p:sp>
        <p:nvSpPr>
          <p:cNvPr id="4" name="Text 2"/>
          <p:cNvSpPr/>
          <p:nvPr/>
        </p:nvSpPr>
        <p:spPr>
          <a:xfrm>
            <a:off x="621792" y="306324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900" dirty="0">
                <a:solidFill>
                  <a:srgbClr val="C9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Arrays and objects: holding many values at once</a:t>
            </a:r>
            <a:endParaRPr lang="en-US" sz="1900" dirty="0"/>
          </a:p>
        </p:txBody>
      </p:sp>
      <p:sp>
        <p:nvSpPr>
          <p:cNvPr id="5" name="Text 3"/>
          <p:cNvSpPr/>
          <p:nvPr/>
        </p:nvSpPr>
        <p:spPr>
          <a:xfrm>
            <a:off x="621792" y="420624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5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Foundations for Software Engineering</a:t>
            </a:r>
            <a:endParaRPr lang="en-US" sz="13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783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3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148840"/>
            <a:ext cx="7863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pPr algn="l" indent="0" marL="0">
              <a:buNone/>
            </a:pPr>
            <a:r>
              <a:rPr lang="en-US" sz="40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Objects</a:t>
            </a:r>
            <a:pPr algn="l" indent="0" marL="0">
              <a:buNone/>
            </a:pPr>
            <a:endParaRPr lang="en-US" sz="4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 basics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554480"/>
            <a:ext cx="8046720" cy="1783080"/>
          </a:xfrm>
          <a:prstGeom prst="roundRect">
            <a:avLst>
              <a:gd name="adj" fmla="val 307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1737360"/>
            <a:ext cx="74980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let person = {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name: "Ada",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age: 36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};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person.name   read a field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3474720"/>
            <a:ext cx="8046720" cy="731520"/>
          </a:xfrm>
          <a:prstGeom prst="roundRect">
            <a:avLst>
              <a:gd name="adj" fmla="val 7500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3502152"/>
            <a:ext cx="80467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labeled bundle of values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4315968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Objects use named keys; arrays use numbered indexes.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9: Data Structures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Reading and updating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ways in, and easy changes.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person.name       dot access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person["name"]     bracket access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person.age = 37   update an existing field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person.city = "NB"   add a brand-new field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9: Data Structures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Looping an object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554480"/>
            <a:ext cx="8046720" cy="1783080"/>
          </a:xfrm>
          <a:prstGeom prst="roundRect">
            <a:avLst>
              <a:gd name="adj" fmla="val 307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1737360"/>
            <a:ext cx="74980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for (const key in person) {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console.log(key, person[key]);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3474720"/>
            <a:ext cx="8046720" cy="731520"/>
          </a:xfrm>
          <a:prstGeom prst="roundRect">
            <a:avLst>
              <a:gd name="adj" fmla="val 7500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3502152"/>
            <a:ext cx="80467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visit every key and its value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4315968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for...in walks the keys of an object.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9: Data Structures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Array vs. object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457200" y="1417320"/>
            <a:ext cx="3977640" cy="2377440"/>
          </a:xfrm>
          <a:prstGeom prst="roundRect">
            <a:avLst>
              <a:gd name="adj" fmla="val 2308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685800" y="1600200"/>
            <a:ext cx="3520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Array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13232" y="2130552"/>
            <a:ext cx="35204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ordered list</a:t>
            </a:r>
            <a:endParaRPr lang="en-US" sz="1400" dirty="0"/>
          </a:p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Reached by number (index)</a:t>
            </a:r>
            <a:endParaRPr lang="en-US" sz="1400" dirty="0"/>
          </a:p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["a", "b", "c"]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709160" y="1417320"/>
            <a:ext cx="3977640" cy="2377440"/>
          </a:xfrm>
          <a:prstGeom prst="roundRect">
            <a:avLst>
              <a:gd name="adj" fmla="val 2308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4937760" y="1600200"/>
            <a:ext cx="3520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3D6E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4965192" y="2130552"/>
            <a:ext cx="35204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Labeled fields</a:t>
            </a:r>
            <a:endParaRPr lang="en-US" sz="1400" dirty="0"/>
          </a:p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Reached by name (key)</a:t>
            </a:r>
            <a:endParaRPr lang="en-US" sz="1400" dirty="0"/>
          </a:p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{ name: "Ada" }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57200" y="3977640"/>
            <a:ext cx="8229600" cy="749808"/>
          </a:xfrm>
          <a:prstGeom prst="roundRect">
            <a:avLst>
              <a:gd name="adj" fmla="val 7317"/>
            </a:avLst>
          </a:prstGeom>
          <a:solidFill>
            <a:srgbClr val="E7EDF4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40080" y="4023360"/>
            <a:ext cx="7863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50" i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an array for a list of similar things; an object for one thing with many fields.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9: Data Structures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Nested data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554480"/>
            <a:ext cx="8046720" cy="1783080"/>
          </a:xfrm>
          <a:prstGeom prst="roundRect">
            <a:avLst>
              <a:gd name="adj" fmla="val 307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1737360"/>
            <a:ext cx="74980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let contacts = [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{ name: "Ada",   phone: "555-0001" },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{ name: "Linus", phone: "555-0002" }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];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contacts[0].name   reach inside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3474720"/>
            <a:ext cx="8046720" cy="731520"/>
          </a:xfrm>
          <a:prstGeom prst="roundRect">
            <a:avLst>
              <a:gd name="adj" fmla="val 7500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3502152"/>
            <a:ext cx="80467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array of objects: a contact list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4315968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exact shape is your assignment.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9: Data Structures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Reaching into nested data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Combine what you know about arrays and objects.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contacts.length      how many contacts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contacts[1].phone    one contact's field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Loop the array, then read each object's keys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Arrays of objects model almost any real-world data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9: Data Structures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Try it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the structure your assignment needs.</a:t>
            </a:r>
            <a:endParaRPr lang="en-US" sz="1450" dirty="0"/>
          </a:p>
        </p:txBody>
      </p:sp>
      <p:sp>
        <p:nvSpPr>
          <p:cNvPr id="4" name="Shape 2"/>
          <p:cNvSpPr/>
          <p:nvPr/>
        </p:nvSpPr>
        <p:spPr>
          <a:xfrm>
            <a:off x="548640" y="1737360"/>
            <a:ext cx="8046720" cy="2286000"/>
          </a:xfrm>
          <a:prstGeom prst="roundRect">
            <a:avLst>
              <a:gd name="adj" fmla="val 2400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914400" y="1965960"/>
            <a:ext cx="731520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79400" indent="-279400"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7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Make an array of three contact objects (name, phone, email)</a:t>
            </a:r>
            <a:endParaRPr lang="en-US" sz="1700" dirty="0"/>
          </a:p>
          <a:p>
            <a:pPr algn="l" marL="279400" indent="-279400"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7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Loop the array and print each contact</a:t>
            </a:r>
            <a:endParaRPr lang="en-US" sz="1700" dirty="0"/>
          </a:p>
          <a:p>
            <a:pPr algn="l" marL="279400" indent="-279400"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7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Add a fourth contact with push()</a:t>
            </a:r>
            <a:endParaRPr lang="en-US" sz="1700" dirty="0"/>
          </a:p>
          <a:p>
            <a:pPr algn="l" marL="279400" indent="-279400"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7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 just the phone numbers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548640" y="4206240"/>
            <a:ext cx="8046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Loop the array; inside, read each object's keys.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9: Data Structures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8046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Recap, and your assignment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548640" y="1463040"/>
            <a:ext cx="8229600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Arrays are ordered lists, indexed from 0</a:t>
            </a:r>
            <a:endParaRPr lang="en-US" sz="1650" dirty="0"/>
          </a:p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Objects are labeled bundles, reached by key</a:t>
            </a:r>
            <a:endParaRPr lang="en-US" sz="1650" dirty="0"/>
          </a:p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Loop arrays with for...of and objects with for...in</a:t>
            </a:r>
            <a:endParaRPr lang="en-US" sz="1650" dirty="0"/>
          </a:p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array of objects models real data, like a contact list</a:t>
            </a:r>
            <a:endParaRPr lang="en-US" sz="1650" dirty="0"/>
          </a:p>
        </p:txBody>
      </p:sp>
      <p:sp>
        <p:nvSpPr>
          <p:cNvPr id="4" name="Shape 2"/>
          <p:cNvSpPr/>
          <p:nvPr/>
        </p:nvSpPr>
        <p:spPr>
          <a:xfrm>
            <a:off x="548640" y="3977640"/>
            <a:ext cx="8046720" cy="749808"/>
          </a:xfrm>
          <a:prstGeom prst="roundRect">
            <a:avLst>
              <a:gd name="adj" fmla="val 7317"/>
            </a:avLst>
          </a:prstGeom>
          <a:solidFill>
            <a:srgbClr val="3D6EA5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777240" y="4023360"/>
            <a:ext cx="75895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Assignment: Simple Contact List  ·  an array of contact objects you can add to and print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47472"/>
            <a:ext cx="82296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2600" b="1">
                <a:solidFill>
                  <a:srgbClr val="1F3A5F"/>
                </a:solidFill>
                <a:latin typeface="Calibri"/>
              </a:rPr>
              <a:t>At the keyboard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150" b="0">
                <a:solidFill>
                  <a:srgbClr val="5E6B79"/>
                </a:solidFill>
                <a:latin typeface="Calibri"/>
              </a:rPr>
              <a:t>Type-along beats, in Mr. Kelley's classroom cadence: small steps, refresh between every one.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325880"/>
            <a:ext cx="8229600" cy="566928"/>
          </a:xfrm>
          <a:prstGeom prst="roundRect">
            <a:avLst>
              <a:gd name="adj" fmla="val 18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58368" y="1389888"/>
            <a:ext cx="457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600" b="1">
                <a:solidFill>
                  <a:srgbClr val="1F3A5F"/>
                </a:solidFill>
                <a:latin typeface="Calibri"/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1371600"/>
            <a:ext cx="7406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250" b="0">
                <a:solidFill>
                  <a:srgbClr val="1B2733"/>
                </a:solidFill>
                <a:latin typeface="Calibri"/>
              </a:rPr>
              <a:t>Make an array of four favorite foods and log the first and last by index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2002536"/>
            <a:ext cx="8229600" cy="566928"/>
          </a:xfrm>
          <a:prstGeom prst="roundRect">
            <a:avLst>
              <a:gd name="adj" fmla="val 18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2066544"/>
            <a:ext cx="457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600" b="1">
                <a:solidFill>
                  <a:srgbClr val="1F3A5F"/>
                </a:solidFill>
                <a:latin typeface="Calibri"/>
              </a:rP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48256"/>
            <a:ext cx="7406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250" b="0">
                <a:solidFill>
                  <a:srgbClr val="1B2733"/>
                </a:solidFill>
                <a:latin typeface="Calibri"/>
              </a:rPr>
              <a:t>push a new food on, pop one off, and log the length each time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" y="2679192"/>
            <a:ext cx="8229600" cy="566928"/>
          </a:xfrm>
          <a:prstGeom prst="roundRect">
            <a:avLst>
              <a:gd name="adj" fmla="val 18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58368" y="2743200"/>
            <a:ext cx="457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600" b="1">
                <a:solidFill>
                  <a:srgbClr val="1F3A5F"/>
                </a:solidFill>
                <a:latin typeface="Calibri"/>
              </a:rPr>
              <a:t>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2724912"/>
            <a:ext cx="7406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250" b="0">
                <a:solidFill>
                  <a:srgbClr val="1B2733"/>
                </a:solidFill>
                <a:latin typeface="Calibri"/>
              </a:rPr>
              <a:t>Loop the array and log every item with its index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57200" y="3355848"/>
            <a:ext cx="8229600" cy="566928"/>
          </a:xfrm>
          <a:prstGeom prst="roundRect">
            <a:avLst>
              <a:gd name="adj" fmla="val 18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58368" y="3419856"/>
            <a:ext cx="457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600" b="1">
                <a:solidFill>
                  <a:srgbClr val="1F3A5F"/>
                </a:solidFill>
                <a:latin typeface="Calibri"/>
              </a:rPr>
              <a:t>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3401568"/>
            <a:ext cx="7406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250" b="0">
                <a:solidFill>
                  <a:srgbClr val="1B2733"/>
                </a:solidFill>
                <a:latin typeface="Calibri"/>
              </a:rPr>
              <a:t>Build an object describing your pet: three properties, then update one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57200" y="4032504"/>
            <a:ext cx="8229600" cy="566928"/>
          </a:xfrm>
          <a:prstGeom prst="roundRect">
            <a:avLst>
              <a:gd name="adj" fmla="val 18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58368" y="4096512"/>
            <a:ext cx="457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600" b="1">
                <a:solidFill>
                  <a:srgbClr val="1F3A5F"/>
                </a:solidFill>
                <a:latin typeface="Calibri"/>
              </a:rPr>
              <a:t>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97280" y="4078224"/>
            <a:ext cx="7406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250" b="0">
                <a:solidFill>
                  <a:srgbClr val="1B2733"/>
                </a:solidFill>
                <a:latin typeface="Calibri"/>
              </a:rPr>
              <a:t>Loop the object with for...in and log every key and value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4832604"/>
            <a:ext cx="731520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900" b="0">
                <a:solidFill>
                  <a:srgbClr val="9AA8B6"/>
                </a:solidFill>
                <a:latin typeface="Calibri"/>
              </a:rPr>
              <a:t>Programming 1  ·  Ch 9  ·  exercise cadence after J. Kelley's classroom decks (CC BY-NC 4.0)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we are headed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Moving from one value to organized collections of them.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a single variable is not enough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Arrays: ordered lists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Array operations and looping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Objects: labeled bundles of data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Reading, updating, and looping objects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Nested data: arrays of objects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9: Data Structures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47472"/>
            <a:ext cx="82296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2600" b="1">
                <a:solidFill>
                  <a:srgbClr val="B8860B"/>
                </a:solidFill>
                <a:latin typeface="Calibri"/>
              </a:rPr>
              <a:t>From Mr. Kelley's desk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234440"/>
            <a:ext cx="8229600" cy="868680"/>
          </a:xfrm>
          <a:prstGeom prst="roundRect">
            <a:avLst>
              <a:gd name="adj" fmla="val 14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344168"/>
            <a:ext cx="7680960" cy="6858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300" b="0">
                <a:solidFill>
                  <a:srgbClr val="1B2733"/>
                </a:solidFill>
                <a:latin typeface="Calibri"/>
              </a:rPr>
              <a:t>Desk note: the zero trap gets everyone once; index 0 is the first seat on the bus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4832604"/>
            <a:ext cx="731520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900" b="0">
                <a:solidFill>
                  <a:srgbClr val="9AA8B6"/>
                </a:solidFill>
                <a:latin typeface="Calibri"/>
              </a:rPr>
              <a:t>Programming 1  ·  Ch 9  ·  notes preserved from J. Kelley's original decks (CC BY-NC 4.0)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783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148840"/>
            <a:ext cx="7863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pPr algn="l" indent="0" marL="0">
              <a:buNone/>
            </a:pPr>
            <a:r>
              <a:rPr lang="en-US" sz="40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</a:t>
            </a:r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We Need Them</a:t>
            </a:r>
            <a:endParaRPr lang="en-US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box is not enough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data comes in groups, not singles.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variable holds one value: a name, a score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But you often have many: a list of students, a row of scores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 one thing with many parts: a contact's name, phone, email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structures hold collections without a hundred variables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9: Data Structures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783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148840"/>
            <a:ext cx="7863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pPr algn="l" indent="0" marL="0">
              <a:buNone/>
            </a:pPr>
            <a:r>
              <a:rPr lang="en-US" sz="40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Arrays</a:t>
            </a:r>
            <a:pPr algn="l" indent="0" marL="0">
              <a:buNone/>
            </a:pPr>
            <a:endParaRPr lang="en-US" sz="4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Array basics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554480"/>
            <a:ext cx="8046720" cy="1783080"/>
          </a:xfrm>
          <a:prstGeom prst="roundRect">
            <a:avLst>
              <a:gd name="adj" fmla="val 307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1737360"/>
            <a:ext cx="74980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let fruits = ["apple", "pear", "plum"];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fruits[0]        the first item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fruits.length    how many items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3474720"/>
            <a:ext cx="8046720" cy="731520"/>
          </a:xfrm>
          <a:prstGeom prst="roundRect">
            <a:avLst>
              <a:gd name="adj" fmla="val 7500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3502152"/>
            <a:ext cx="80467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ordered list you reach into by number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4315968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Indexes start at 0, so the last item is at length minus 1.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9: Data Structures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zero trap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7373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3D6EA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first = [0]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914400" y="2926080"/>
            <a:ext cx="73152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Arrays count from zero. The first item is index 0, and the last is at length minus 1. The classic beginner bug is off-by-one.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914400" y="406908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i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a loop misses the last item or runs one too far, check &lt; versus &lt;=.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9: Data Structures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array operations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handful you will use constantly.</a:t>
            </a:r>
            <a:endParaRPr lang="en-US" sz="145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828800" y="1783080"/>
          <a:ext cx="5486400" cy="914400"/>
        </p:xfrm>
        <a:graphic>
          <a:graphicData uri="http://schemas.openxmlformats.org/drawingml/2006/table">
            <a:tbl>
              <a:tblPr/>
              <a:tblGrid>
                <a:gridCol w="1371600"/>
                <a:gridCol w="1371600"/>
                <a:gridCol w="1371600"/>
                <a:gridCol w="1371600"/>
              </a:tblGrid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Method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Does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Method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Does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push()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add to end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pop()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remove from end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unshift()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add to front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shift()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remove from front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indexOf()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find position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includes()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is it present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9: Data Structures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Looping an array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554480"/>
            <a:ext cx="8046720" cy="1783080"/>
          </a:xfrm>
          <a:prstGeom prst="roundRect">
            <a:avLst>
              <a:gd name="adj" fmla="val 307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1737360"/>
            <a:ext cx="74980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for (let i = 0; i &lt; items.length; i++) { ... }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or, cleaner: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for (const item of items) { ... }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3474720"/>
            <a:ext cx="8046720" cy="731520"/>
          </a:xfrm>
          <a:prstGeom prst="roundRect">
            <a:avLst>
              <a:gd name="adj" fmla="val 7500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3502152"/>
            <a:ext cx="80467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visit every item, in order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4315968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for...of hands you each value directly, with no index to manage.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9: Data Structures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1 - Chapter 9</dc:title>
  <dc:subject>PptxGenJS Presentation</dc:subject>
  <dc:creator>Dr. Robert Jones</dc:creator>
  <cp:lastModifiedBy>Dr. Robert Jones</cp:lastModifiedBy>
  <cp:revision>1</cp:revision>
  <dcterms:created xsi:type="dcterms:W3CDTF">2026-06-27T14:10:08Z</dcterms:created>
  <dcterms:modified xsi:type="dcterms:W3CDTF">2026-06-27T14:10:08Z</dcterms:modified>
</cp:coreProperties>
</file>