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5"/>
    <p:sldId id="275" r:id="rId26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37160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10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603504" y="1783080"/>
            <a:ext cx="7955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JavaScript Functions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621792" y="306324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dirty="0">
                <a:solidFill>
                  <a:srgbClr val="C9D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Naming and reusing blocks of code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621792" y="420624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5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Foundations for Software Engineering</a:t>
            </a:r>
            <a:endParaRPr lang="en-US" sz="13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return behaves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small keyword with big effects.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ends the function immediately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written after a return never runs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a value so you can use it elsewhere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Functions that return can be combined into bigger ones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10: Functions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variables live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Functions keep their own variables to themselves.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variable made inside a function lives only there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outside the function cannot see it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keeps functions independent and safe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functions can use the same name with no conflict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10: Functions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in action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f() {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let secret = 1;   // only inside f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console.log(secret);  // error: not defined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made inside stays inside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collisions vanish when each function has its own scope.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10: Functions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 Ways</a:t>
            </a:r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to Write Them</a:t>
            </a:r>
            <a:endParaRPr lang="en-US" sz="4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Expressions and arrow functions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 greet = function() { ... };   stored in a variable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 add = (a, b) =&gt; a + b;        the arrow form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functions are values you can pass around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idea, shorter to write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Arrow functions are a compact way to write small functions.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10: Functions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to make a function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signals that it is time.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are about to copy and paste code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block of code deserves a clear name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task is easier to test on its own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logic is needed in more than one place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10: Functions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it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Write, call, and combine a couple of functions.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80467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14400" y="1965960"/>
            <a:ext cx="7315200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Write add(a, b) that returns the sum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Write greet(name) that returns a template-literal greeting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Call both and log the results</a:t>
            </a:r>
            <a:endParaRPr lang="en-US" sz="1700" dirty="0"/>
          </a:p>
          <a:p>
            <a:pPr algn="l" marL="279400" indent="-279400"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7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Write triple(n) and use it on add(2, 3)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548640" y="420624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a value, do not just console.log it, so you can reuse it.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10: Functions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Recap, and a practice run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8229600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function is a named, reusable block of code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Parameters are inputs; arguments are the values you pass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sends a value back; scope keeps variables contained</a:t>
            </a:r>
            <a:endParaRPr lang="en-US" sz="1650" dirty="0"/>
          </a:p>
          <a:p>
            <a:pPr algn="l" marL="228600" indent="-228600">
              <a:spcAft>
                <a:spcPts val="1000"/>
              </a:spcAft>
              <a:buSzPct val="100000"/>
              <a:buChar char="•"/>
            </a:pPr>
            <a:r>
              <a:rPr lang="en-US" sz="1650" dirty="0">
                <a:solidFill>
                  <a:srgbClr val="E6EC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Functions are values: store them, pass them, shorten them with arrows</a:t>
            </a:r>
            <a:endParaRPr lang="en-US" sz="1650" dirty="0"/>
          </a:p>
        </p:txBody>
      </p:sp>
      <p:sp>
        <p:nvSpPr>
          <p:cNvPr id="4" name="Shape 2"/>
          <p:cNvSpPr/>
          <p:nvPr/>
        </p:nvSpPr>
        <p:spPr>
          <a:xfrm>
            <a:off x="548640" y="3977640"/>
            <a:ext cx="8046720" cy="749808"/>
          </a:xfrm>
          <a:prstGeom prst="roundRect">
            <a:avLst>
              <a:gd name="adj" fmla="val 7317"/>
            </a:avLst>
          </a:prstGeom>
          <a:solidFill>
            <a:srgbClr val="3D6EA5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77240" y="4023360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Practice: write a function that takes a name and an age and returns a one-line bio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8229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2600" b="1">
                <a:solidFill>
                  <a:srgbClr val="1F3A5F"/>
                </a:solidFill>
                <a:latin typeface="Calibri"/>
              </a:rPr>
              <a:t>At the keyboard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68680"/>
            <a:ext cx="82296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150" b="0">
                <a:solidFill>
                  <a:srgbClr val="5E6B79"/>
                </a:solidFill>
                <a:latin typeface="Calibri"/>
              </a:rPr>
              <a:t>Type-along beats, in Mr. Kelley's classroom cadence: small steps, refresh between every one.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325880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58368" y="1389888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1371600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Declare a function that logs a greeting, then call it three times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02536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066544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48256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Add a name parameter and pass a different argument each call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2679192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" y="2743200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2724912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Return a value instead of logging it, and store the result in a variable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355848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3419856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3401568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Rewrite one of your functions as an arrow function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032504"/>
            <a:ext cx="8229600" cy="566928"/>
          </a:xfrm>
          <a:prstGeom prst="roundRect">
            <a:avLst>
              <a:gd name="adj" fmla="val 18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58368" y="4096512"/>
            <a:ext cx="4572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600" b="1">
                <a:solidFill>
                  <a:srgbClr val="1F3A5F"/>
                </a:solidFill>
                <a:latin typeface="Calibri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4078224"/>
            <a:ext cx="7406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250" b="0">
                <a:solidFill>
                  <a:srgbClr val="1B2733"/>
                </a:solidFill>
                <a:latin typeface="Calibri"/>
              </a:rPr>
              <a:t>Refactor last week's loop lab into two named functions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832604"/>
            <a:ext cx="73152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900" b="0">
                <a:solidFill>
                  <a:srgbClr val="9AA8B6"/>
                </a:solidFill>
                <a:latin typeface="Calibri"/>
              </a:rPr>
              <a:t>Programming 1  ·  Ch 10  ·  exercise cadence after J. Kelley's classroom decks (CC BY-NC 4.0)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we are headed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tool that keeps growing programs from becoming chaos.</a:t>
            </a:r>
            <a:endParaRPr lang="en-US" sz="145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 function is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Declaring and calling one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Parameters and arguments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Returning a value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Scope: where variables live</a:t>
            </a:r>
            <a:endParaRPr lang="en-US" sz="1700" dirty="0"/>
          </a:p>
          <a:p>
            <a:pPr algn="l" marL="228600" indent="-228600">
              <a:spcAft>
                <a:spcPts val="900"/>
              </a:spcAft>
              <a:buSzPct val="100000"/>
              <a:buChar char="•"/>
            </a:pPr>
            <a:r>
              <a:rPr lang="en-US" sz="1700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 expressions and arrow functions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10: Functions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8229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2600" b="1">
                <a:solidFill>
                  <a:srgbClr val="B8860B"/>
                </a:solidFill>
                <a:latin typeface="Calibri"/>
              </a:rPr>
              <a:t>From Mr. Kelley's desk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234440"/>
            <a:ext cx="8229600" cy="868680"/>
          </a:xfrm>
          <a:prstGeom prst="roundRect">
            <a:avLst>
              <a:gd name="adj" fmla="val 14000"/>
            </a:avLst>
          </a:prstGeom>
          <a:solidFill>
            <a:srgbClr val="F2F5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44168"/>
            <a:ext cx="7680960" cy="6858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1300" b="0">
                <a:solidFill>
                  <a:srgbClr val="1B2733"/>
                </a:solidFill>
                <a:latin typeface="Calibri"/>
              </a:rPr>
              <a:t>Desk note: if you typed the same three lines twice, that is a function begging to exist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832604"/>
            <a:ext cx="731520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400"/>
              </a:spcAft>
            </a:pPr>
            <a:r>
              <a:rPr sz="900" b="0">
                <a:solidFill>
                  <a:srgbClr val="9AA8B6"/>
                </a:solidFill>
                <a:latin typeface="Calibri"/>
              </a:rPr>
              <a:t>Programming 1  ·  Ch 10  ·  notes preserved from J. Kelley's original decks (CC BY-NC 4.0)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Function?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once, use many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7373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3D6E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WRITE ONCE, USE MANY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914400" y="2926080"/>
            <a:ext cx="7315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function is a named, reusable block of code. Define it one time, then call it as often as you like.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40690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Functions are how programs stay organized as they grow.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10: Functions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Declare, then call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greet() {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console.log("Hi!");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greet();   &lt;-- this runs it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defining sets it up; calling runs it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Defining a function does nothing until you call it by name.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10: Functions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parts of a function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1133856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5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pieces to look for every time.</a:t>
            </a:r>
            <a:endParaRPr lang="en-US" sz="1450" dirty="0"/>
          </a:p>
        </p:txBody>
      </p:sp>
      <p:sp>
        <p:nvSpPr>
          <p:cNvPr id="4" name="Shape 2"/>
          <p:cNvSpPr/>
          <p:nvPr/>
        </p:nvSpPr>
        <p:spPr>
          <a:xfrm>
            <a:off x="45720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9436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you call it later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29184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38328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3D6E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params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342900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inputs, inside ( )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126480" y="1920240"/>
            <a:ext cx="2560320" cy="2286000"/>
          </a:xfrm>
          <a:prstGeom prst="roundRect">
            <a:avLst>
              <a:gd name="adj" fmla="val 2400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217920" y="2240280"/>
            <a:ext cx="2377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6263640" y="329184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27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value it sends back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10: Functions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Parameters and arguments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greet(name) {        name is a parameter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console.log("Hi, " + name);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greet("Ada");                "Ada" is the argument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inputs make a function flexible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Parameters are placeholders; arguments are the real values you pass in.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10: Functions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730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783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spc="300" kern="0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148840"/>
            <a:ext cx="7863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Sending a Value </a:t>
            </a:r>
            <a:pPr algn="l" indent="0" marL="0">
              <a:buNone/>
            </a:pPr>
            <a:r>
              <a:rPr lang="en-US" sz="4000" b="1" dirty="0">
                <a:solidFill>
                  <a:srgbClr val="6E97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</a:t>
            </a:r>
            <a:pPr algn="l" indent="0" marL="0">
              <a:buNone/>
            </a:pPr>
            <a:endParaRPr 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554480"/>
            <a:ext cx="8046720" cy="1783080"/>
          </a:xfrm>
          <a:prstGeom prst="roundRect">
            <a:avLst>
              <a:gd name="adj" fmla="val 3077"/>
            </a:avLst>
          </a:prstGeom>
          <a:solidFill>
            <a:srgbClr val="F2F5F9"/>
          </a:solidFill>
          <a:ln w="12700">
            <a:solidFill>
              <a:srgbClr val="D8E0E9"/>
            </a:solidFill>
            <a:prstDash val="solid"/>
          </a:ln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822960" y="1737360"/>
            <a:ext cx="74980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function add(a, b) {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return a + b;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500" dirty="0"/>
          </a:p>
          <a:p>
            <a:pPr algn="l" marL="203200" indent="-2032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B273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let sum = add(2, 3);   sum is 5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3474720"/>
            <a:ext cx="8046720" cy="731520"/>
          </a:xfrm>
          <a:prstGeom prst="roundRect">
            <a:avLst>
              <a:gd name="adj" fmla="val 7500"/>
            </a:avLst>
          </a:prstGeom>
          <a:solidFill>
            <a:srgbClr val="1F3A5F"/>
          </a:solidFill>
          <a:ln/>
          <a:effectLst>
            <a:outerShdw sx="100000" sy="100000" kx="0" ky="0" algn="bl" rotWithShape="0" blurRad="76200" dist="25400" dir="5400000">
              <a:srgbClr val="9AA8B6">
                <a:alpha val="2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48640" y="3502152"/>
            <a:ext cx="80467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hands a value back to the caller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4315968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B7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a return, a function gives back undefined.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4846320"/>
            <a:ext cx="7315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AA8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Programming 1  ·  Ch 10: Functions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1 - Chapter 10</dc:title>
  <dc:subject>PptxGenJS Presentation</dc:subject>
  <dc:creator>Dr. Robert Jones</dc:creator>
  <cp:lastModifiedBy>Dr. Robert Jones</cp:lastModifiedBy>
  <cp:revision>1</cp:revision>
  <dcterms:created xsi:type="dcterms:W3CDTF">2026-06-27T14:10:09Z</dcterms:created>
  <dcterms:modified xsi:type="dcterms:W3CDTF">2026-06-27T14:10:09Z</dcterms:modified>
</cp:coreProperties>
</file>