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notesMasterIdLst>
    <p:notesMasterId r:id="rId2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37160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spc="300" kern="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11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03504" y="1783080"/>
            <a:ext cx="79552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JavaScript &amp; the DOM</a:t>
            </a:r>
            <a:endParaRPr lang="en-US" sz="5000" dirty="0"/>
          </a:p>
        </p:txBody>
      </p:sp>
      <p:sp>
        <p:nvSpPr>
          <p:cNvPr id="4" name="Text 2"/>
          <p:cNvSpPr/>
          <p:nvPr/>
        </p:nvSpPr>
        <p:spPr>
          <a:xfrm>
            <a:off x="621792" y="306324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900" dirty="0">
                <a:solidFill>
                  <a:srgbClr val="C9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Making the page respond to the user</a:t>
            </a:r>
            <a:endParaRPr lang="en-US" sz="1900" dirty="0"/>
          </a:p>
        </p:txBody>
      </p:sp>
      <p:sp>
        <p:nvSpPr>
          <p:cNvPr id="5" name="Text 3"/>
          <p:cNvSpPr/>
          <p:nvPr/>
        </p:nvSpPr>
        <p:spPr>
          <a:xfrm>
            <a:off x="621792" y="420624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5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Foundations for Software Engineering</a:t>
            </a:r>
            <a:endParaRPr lang="en-US" sz="13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Content and style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554480"/>
            <a:ext cx="8046720" cy="1783080"/>
          </a:xfrm>
          <a:prstGeom prst="roundRect">
            <a:avLst>
              <a:gd name="adj" fmla="val 3077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822960" y="1737360"/>
            <a:ext cx="74980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el.textContent = "New text";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el.innerText = "New text";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el.style.color = "navy";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48640" y="3474720"/>
            <a:ext cx="8046720" cy="731520"/>
          </a:xfrm>
          <a:prstGeom prst="roundRect">
            <a:avLst>
              <a:gd name="adj" fmla="val 7500"/>
            </a:avLst>
          </a:prstGeom>
          <a:solidFill>
            <a:srgbClr val="1F3A5F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48640" y="3502152"/>
            <a:ext cx="804672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or rewrite what is on the page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548640" y="4315968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textContent changes the words; .style changes the look.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11: JavaScript &amp; the DOM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More ways to change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Beyond text and color.</a:t>
            </a:r>
            <a:endParaRPr lang="en-US" sz="145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804672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el.classList.add("active")   turn a CSS class on or off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el.setAttribute(...)   change an attribute like src or href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document.createElement(...)   build a brand-new element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Pair these with CSS you already know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11: JavaScript &amp; the DOM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730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78308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spc="300" kern="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4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640080" y="2148840"/>
            <a:ext cx="7863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Responding to </a:t>
            </a:r>
            <a:pPr algn="l" indent="0" marL="0">
              <a:buNone/>
            </a:pPr>
            <a:r>
              <a:rPr lang="en-US" sz="4000" b="1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Events</a:t>
            </a:r>
            <a:pPr algn="l" indent="0" marL="0">
              <a:buNone/>
            </a:pPr>
            <a:endParaRPr lang="en-US" sz="4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Listening for an event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554480"/>
            <a:ext cx="8046720" cy="1783080"/>
          </a:xfrm>
          <a:prstGeom prst="roundRect">
            <a:avLst>
              <a:gd name="adj" fmla="val 3077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822960" y="1737360"/>
            <a:ext cx="74980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button.addEventListener("click", function() {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console.log("clicked!");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});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48640" y="3474720"/>
            <a:ext cx="8046720" cy="731520"/>
          </a:xfrm>
          <a:prstGeom prst="roundRect">
            <a:avLst>
              <a:gd name="adj" fmla="val 7500"/>
            </a:avLst>
          </a:prstGeom>
          <a:solidFill>
            <a:srgbClr val="1F3A5F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48640" y="3502152"/>
            <a:ext cx="804672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code when something happens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548640" y="4315968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events you will use most: click, input, and submit.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11: JavaScript &amp; the DOM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Reading what the user typed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 inputs hand you their value.</a:t>
            </a:r>
            <a:endParaRPr lang="en-US" sz="145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804672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input.value   the text the user entered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it inside the event handler, when it fires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a form's submit, call event.preventDefault()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That stops the page from reloading and losing your work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11: JavaScript &amp; the DOM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interactive greeting form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554480"/>
            <a:ext cx="8046720" cy="1783080"/>
          </a:xfrm>
          <a:prstGeom prst="roundRect">
            <a:avLst>
              <a:gd name="adj" fmla="val 3077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822960" y="1737360"/>
            <a:ext cx="74980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form.addEventListener("submit", (e) =&gt; {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e.preventDefault();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let name = nameInput.value;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message.innerText = `Hi, ${name}!`;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});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48640" y="3474720"/>
            <a:ext cx="8046720" cy="731520"/>
          </a:xfrm>
          <a:prstGeom prst="roundRect">
            <a:avLst>
              <a:gd name="adj" fmla="val 7500"/>
            </a:avLst>
          </a:prstGeom>
          <a:solidFill>
            <a:srgbClr val="1F3A5F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48640" y="3502152"/>
            <a:ext cx="804672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 a name, see a greeting appear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548640" y="4315968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the input, build a string, and write it into the DOM.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11: JavaScript &amp; the DOM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updates, as you type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small change makes the page feel alive.</a:t>
            </a:r>
            <a:endParaRPr lang="en-US" sz="145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804672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Listen for the input event instead of submit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Update the message on every keystroke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reactive feel is one of JavaScript's strengths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is the seed of how modern web apps work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11: JavaScript &amp; the DOM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 the assignment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have every piece for a Mad Libs generator.</a:t>
            </a:r>
            <a:endParaRPr lang="en-US" sz="1450" dirty="0"/>
          </a:p>
        </p:txBody>
      </p:sp>
      <p:sp>
        <p:nvSpPr>
          <p:cNvPr id="4" name="Shape 2"/>
          <p:cNvSpPr/>
          <p:nvPr/>
        </p:nvSpPr>
        <p:spPr>
          <a:xfrm>
            <a:off x="548640" y="1737360"/>
            <a:ext cx="8046720" cy="2286000"/>
          </a:xfrm>
          <a:prstGeom prst="roundRect">
            <a:avLst>
              <a:gd name="adj" fmla="val 2400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914400" y="1965960"/>
            <a:ext cx="731520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79400" indent="-279400"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7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 form with inputs for a noun, a verb, and an adjective</a:t>
            </a:r>
            <a:endParaRPr lang="en-US" sz="1700" dirty="0"/>
          </a:p>
          <a:p>
            <a:pPr algn="l" marL="279400" indent="-279400"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7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On submit, preventDefault and read the three values</a:t>
            </a:r>
            <a:endParaRPr lang="en-US" sz="1700" dirty="0"/>
          </a:p>
          <a:p>
            <a:pPr algn="l" marL="279400" indent="-279400"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7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Fill a story template with the words</a:t>
            </a:r>
            <a:endParaRPr lang="en-US" sz="1700" dirty="0"/>
          </a:p>
          <a:p>
            <a:pPr algn="l" marL="279400" indent="-279400"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7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Show the story in a styled box on the page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548640" y="4206240"/>
            <a:ext cx="8046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Match the ids in your HTML to the ones in your JavaScript.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11: JavaScript &amp; the DOM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1730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8046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Recap, and your assignment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548640" y="1463040"/>
            <a:ext cx="8229600" cy="2377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28600" indent="-228600">
              <a:spcAft>
                <a:spcPts val="1000"/>
              </a:spcAft>
              <a:buSzPct val="100000"/>
              <a:buChar char="•"/>
            </a:pPr>
            <a:r>
              <a:rPr lang="en-US" sz="1650" dirty="0">
                <a:solidFill>
                  <a:srgbClr val="E6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DOM is your page as a tree of objects</a:t>
            </a:r>
            <a:endParaRPr lang="en-US" sz="1650" dirty="0"/>
          </a:p>
          <a:p>
            <a:pPr algn="l" marL="228600" indent="-228600">
              <a:spcAft>
                <a:spcPts val="1000"/>
              </a:spcAft>
              <a:buSzPct val="100000"/>
              <a:buChar char="•"/>
            </a:pPr>
            <a:r>
              <a:rPr lang="en-US" sz="1650" dirty="0">
                <a:solidFill>
                  <a:srgbClr val="E6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 elements, then change their content or style</a:t>
            </a:r>
            <a:endParaRPr lang="en-US" sz="1650" dirty="0"/>
          </a:p>
          <a:p>
            <a:pPr algn="l" marL="228600" indent="-228600">
              <a:spcAft>
                <a:spcPts val="1000"/>
              </a:spcAft>
              <a:buSzPct val="100000"/>
              <a:buChar char="•"/>
            </a:pPr>
            <a:r>
              <a:rPr lang="en-US" sz="1650" dirty="0">
                <a:solidFill>
                  <a:srgbClr val="E6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addEventListener runs code on clicks, input, and submit</a:t>
            </a:r>
            <a:endParaRPr lang="en-US" sz="1650" dirty="0"/>
          </a:p>
          <a:p>
            <a:pPr algn="l" marL="228600" indent="-228600">
              <a:spcAft>
                <a:spcPts val="1000"/>
              </a:spcAft>
              <a:buSzPct val="100000"/>
              <a:buChar char="•"/>
            </a:pPr>
            <a:r>
              <a:rPr lang="en-US" sz="1650" dirty="0">
                <a:solidFill>
                  <a:srgbClr val="E6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input.value reads the user; preventDefault stops the reload</a:t>
            </a:r>
            <a:endParaRPr lang="en-US" sz="1650" dirty="0"/>
          </a:p>
        </p:txBody>
      </p:sp>
      <p:sp>
        <p:nvSpPr>
          <p:cNvPr id="4" name="Shape 2"/>
          <p:cNvSpPr/>
          <p:nvPr/>
        </p:nvSpPr>
        <p:spPr>
          <a:xfrm>
            <a:off x="548640" y="3977640"/>
            <a:ext cx="8046720" cy="749808"/>
          </a:xfrm>
          <a:prstGeom prst="roundRect">
            <a:avLst>
              <a:gd name="adj" fmla="val 7317"/>
            </a:avLst>
          </a:prstGeom>
          <a:solidFill>
            <a:srgbClr val="3D6EA5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777240" y="4023360"/>
            <a:ext cx="75895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Assignment: Interactive Mad Libs  ·  read words from a form and build a goofy story on the page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we are headed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moment your pages stop being static.</a:t>
            </a:r>
            <a:endParaRPr lang="en-US" sz="145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804672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the DOM is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Selecting elements from the page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Changing content and style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Responding to events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Reading values from form inputs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Building an interactive greeting form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11: JavaScript &amp; the DOM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730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78308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spc="300" kern="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1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640080" y="2148840"/>
            <a:ext cx="7863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</a:t>
            </a:r>
            <a:pPr algn="l" indent="0" marL="0">
              <a:buNone/>
            </a:pPr>
            <a:r>
              <a:rPr lang="en-US" sz="4000" b="1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DOM</a:t>
            </a:r>
            <a:pPr algn="l" indent="0" marL="0">
              <a:buNone/>
            </a:pPr>
            <a:endParaRPr lang="en-US" sz="4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page, as objects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73736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3D6EA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HTML  →  OBJECTS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914400" y="2926080"/>
            <a:ext cx="73152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browser turns your HTML into a live tree of objects called the DOM. JavaScript can read and change that tree.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914400" y="406908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i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Change the DOM, and the page changes in front of the user.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11: JavaScript &amp; the DOM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the DOM is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bridge between your code and the page.</a:t>
            </a:r>
            <a:endParaRPr lang="en-US" sz="145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804672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tag becomes a node in a tree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JavaScript can find, change, add, and remove nodes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page updates instantly when the DOM changes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 how a static page becomes an application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11: JavaScript &amp; the DOM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things JS does to the DOM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Nearly all interactivity is these three.</a:t>
            </a:r>
            <a:endParaRPr lang="en-US" sz="1450" dirty="0"/>
          </a:p>
        </p:txBody>
      </p:sp>
      <p:sp>
        <p:nvSpPr>
          <p:cNvPr id="4" name="Shape 2"/>
          <p:cNvSpPr/>
          <p:nvPr/>
        </p:nvSpPr>
        <p:spPr>
          <a:xfrm>
            <a:off x="457200" y="1920240"/>
            <a:ext cx="2560320" cy="2286000"/>
          </a:xfrm>
          <a:prstGeom prst="roundRect">
            <a:avLst>
              <a:gd name="adj" fmla="val 2400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548640" y="2240280"/>
            <a:ext cx="2377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594360" y="329184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locate an element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3291840" y="1920240"/>
            <a:ext cx="2560320" cy="2286000"/>
          </a:xfrm>
          <a:prstGeom prst="roundRect">
            <a:avLst>
              <a:gd name="adj" fmla="val 2400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3383280" y="2240280"/>
            <a:ext cx="2377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3D6E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change</a:t>
            </a:r>
            <a:endParaRPr lang="en-US" sz="3800" dirty="0"/>
          </a:p>
        </p:txBody>
      </p:sp>
      <p:sp>
        <p:nvSpPr>
          <p:cNvPr id="9" name="Text 7"/>
          <p:cNvSpPr/>
          <p:nvPr/>
        </p:nvSpPr>
        <p:spPr>
          <a:xfrm>
            <a:off x="3429000" y="329184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rewrite its content or style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6126480" y="1920240"/>
            <a:ext cx="2560320" cy="2286000"/>
          </a:xfrm>
          <a:prstGeom prst="roundRect">
            <a:avLst>
              <a:gd name="adj" fmla="val 2400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217920" y="2240280"/>
            <a:ext cx="2377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react</a:t>
            </a:r>
            <a:endParaRPr lang="en-US" sz="3800" dirty="0"/>
          </a:p>
        </p:txBody>
      </p:sp>
      <p:sp>
        <p:nvSpPr>
          <p:cNvPr id="12" name="Text 10"/>
          <p:cNvSpPr/>
          <p:nvPr/>
        </p:nvSpPr>
        <p:spPr>
          <a:xfrm>
            <a:off x="6263640" y="329184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respond to user events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11: JavaScript &amp; the DOM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730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78308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spc="300" kern="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2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640080" y="2148840"/>
            <a:ext cx="7863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pPr algn="l" indent="0" marL="0">
              <a:buNone/>
            </a:pPr>
            <a:r>
              <a:rPr lang="en-US" sz="4000" b="1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Finding</a:t>
            </a:r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Elements</a:t>
            </a:r>
            <a:endParaRPr lang="en-US" sz="4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Selecting an element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554480"/>
            <a:ext cx="8046720" cy="1783080"/>
          </a:xfrm>
          <a:prstGeom prst="roundRect">
            <a:avLst>
              <a:gd name="adj" fmla="val 3077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822960" y="1737360"/>
            <a:ext cx="74980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document.getElementById("title")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document.querySelector(".card")      a CSS selector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document.querySelectorAll("li")      all matches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48640" y="3474720"/>
            <a:ext cx="8046720" cy="731520"/>
          </a:xfrm>
          <a:prstGeom prst="roundRect">
            <a:avLst>
              <a:gd name="adj" fmla="val 7500"/>
            </a:avLst>
          </a:prstGeom>
          <a:solidFill>
            <a:srgbClr val="1F3A5F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48640" y="3502152"/>
            <a:ext cx="804672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grab the element you want to work with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548640" y="4315968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Give elements an id in your HTML so JavaScript can find them easily.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11: JavaScript &amp; the DOM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730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78308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spc="300" kern="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3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640080" y="2148840"/>
            <a:ext cx="7863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pPr algn="l" indent="0" marL="0">
              <a:buNone/>
            </a:pPr>
            <a:r>
              <a:rPr lang="en-US" sz="4000" b="1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Changing</a:t>
            </a:r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the Page</a:t>
            </a:r>
            <a:endParaRPr lang="en-US" sz="4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Programming 1 - Chapter 11</dc:title>
  <dc:subject>PptxGenJS Presentation</dc:subject>
  <dc:creator>Dr. Robert Jones</dc:creator>
  <cp:lastModifiedBy>Dr. Robert Jones</cp:lastModifiedBy>
  <cp:revision>1</cp:revision>
  <dcterms:created xsi:type="dcterms:W3CDTF">2026-06-27T14:12:05Z</dcterms:created>
  <dcterms:modified xsi:type="dcterms:W3CDTF">2026-06-27T14:12:05Z</dcterms:modified>
</cp:coreProperties>
</file>