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300" kern="0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14  ·  ENRICHMENT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1783080"/>
            <a:ext cx="7955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JavaScript, Going Deeper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21792" y="306324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dirty="0">
                <a:solidFill>
                  <a:srgbClr val="C9D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Finishing strong, and a bridge to Programming 2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621792" y="42062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Foundations for Software Engineering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coercion: the weird parts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JavaScript sometimes converts types for you.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"2" + 2 is "22" (text wins with +)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"2" - 2 is 0 (math forces numbers)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 === over == to avoid surprise conversions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which values count as true or false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Higher-order functions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 that take or return other functions.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map: transform every item in an array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filter: keep only the items you want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reduce: boil an array down to one value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modern, readable way to work with lists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Closures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function remembers where it was born.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inner function keeps access to its outer variables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after the outer function has finished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how functions can hold private state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Powerful once it clicks, confusing at first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this keyword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word, several meanings.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refers to different things in different contexts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points to depends on how a function is called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frequent source of bugs and confusion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Arrow functions handle this differently on purpose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JavaScript objects share behavior.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Objects can inherit features from other objects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chain is called the prototype chain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the machinery underneath classes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use it every day without noticing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Promises and async / await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things that take time.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requests and timers do not finish instantly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promise represents a result that arrives later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async/await lets you write it as if it were in order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keeps the page responsive instead of frozen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Splitting code across files.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shares a function or value from a file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pulls it into another file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projects are many small files, not one big one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how larger codebases stay organized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keep getting better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habits that turn a beginner into a developer.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things you actually want to exist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every error message all the way through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things up: MDN is the developer's dictionary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 something you like, then change one thing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often, and keep your portfolio growing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730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built real software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8229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650" dirty="0">
                <a:solidFill>
                  <a:srgbClr val="E6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went from bits and binary to a working browser game</a:t>
            </a:r>
            <a:endParaRPr lang="en-US" sz="165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650" dirty="0">
                <a:solidFill>
                  <a:srgbClr val="E6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structure a page, style it, and make it interactive</a:t>
            </a:r>
            <a:endParaRPr lang="en-US" sz="165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650" dirty="0">
                <a:solidFill>
                  <a:srgbClr val="E6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version your work and keep a real portfolio</a:t>
            </a:r>
            <a:endParaRPr lang="en-US" sz="1650" dirty="0"/>
          </a:p>
          <a:p>
            <a:pPr algn="l" marL="228600" indent="-228600">
              <a:spcAft>
                <a:spcPts val="1000"/>
              </a:spcAft>
              <a:buSzPct val="100000"/>
              <a:buChar char="•"/>
            </a:pPr>
            <a:r>
              <a:rPr lang="en-US" sz="1650" dirty="0">
                <a:solidFill>
                  <a:srgbClr val="E6EC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Debugging is now a skill you own</a:t>
            </a:r>
            <a:endParaRPr lang="en-US" sz="1650" dirty="0"/>
          </a:p>
        </p:txBody>
      </p:sp>
      <p:sp>
        <p:nvSpPr>
          <p:cNvPr id="4" name="Shape 2"/>
          <p:cNvSpPr/>
          <p:nvPr/>
        </p:nvSpPr>
        <p:spPr>
          <a:xfrm>
            <a:off x="548640" y="3977640"/>
            <a:ext cx="8046720" cy="749808"/>
          </a:xfrm>
          <a:prstGeom prst="roundRect">
            <a:avLst>
              <a:gd name="adj" fmla="val 7317"/>
            </a:avLst>
          </a:prstGeom>
          <a:solidFill>
            <a:srgbClr val="3D6EA5"/>
          </a:solidFill>
          <a:ln/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402336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Programming 2 opens with these topics. Keep your GitHub portfolio growing.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are headed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topic to master now, and a preview of what comes next.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scope now: error handling and debugging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taste of: type coercion and higher-order functions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Closures, the this keyword, and prototypes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Promises and async/await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Programming 2 picks up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30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830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300" kern="0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NOW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40080" y="2148840"/>
            <a:ext cx="7863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Handling &amp; </a:t>
            </a:r>
            <a:pPr algn="l" indent="0" marL="0">
              <a:buNone/>
            </a:pPr>
            <a:r>
              <a:rPr lang="en-US" sz="4000" b="1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Debugging</a:t>
            </a:r>
            <a:pPr algn="l" indent="0" marL="0">
              <a:buNone/>
            </a:pP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are normal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programmer reads errors all day. It is a skill, not a failure.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message and the line number, slowly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console tells you what broke and where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Reproduce it, isolate it, then fix the smallest thing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text is information, not judgment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errors with try / catch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8046720" cy="1783080"/>
          </a:xfrm>
          <a:prstGeom prst="roundRect">
            <a:avLst>
              <a:gd name="adj" fmla="val 3077"/>
            </a:avLst>
          </a:prstGeom>
          <a:solidFill>
            <a:srgbClr val="F2F5F9"/>
          </a:solidFill>
          <a:ln w="12700">
            <a:solidFill>
              <a:srgbClr val="D8E0E9"/>
            </a:solidFill>
            <a:prstDash val="solid"/>
          </a:ln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822960" y="1737360"/>
            <a:ext cx="74980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marL="203200" indent="-2032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B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try {</a:t>
            </a:r>
            <a:endParaRPr lang="en-US" sz="1500" dirty="0"/>
          </a:p>
          <a:p>
            <a:pPr algn="l" marL="203200" indent="-2032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B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riskyThing();</a:t>
            </a:r>
            <a:endParaRPr lang="en-US" sz="1500" dirty="0"/>
          </a:p>
          <a:p>
            <a:pPr algn="l" marL="203200" indent="-2032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B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 catch (err) {</a:t>
            </a:r>
            <a:endParaRPr lang="en-US" sz="1500" dirty="0"/>
          </a:p>
          <a:p>
            <a:pPr algn="l" marL="203200" indent="-2032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B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console.log("Problem:", err.message);</a:t>
            </a:r>
            <a:endParaRPr lang="en-US" sz="1500" dirty="0"/>
          </a:p>
          <a:p>
            <a:pPr algn="l" marL="203200" indent="-2032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1B273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3474720"/>
            <a:ext cx="8046720" cy="731520"/>
          </a:xfrm>
          <a:prstGeom prst="roundRect">
            <a:avLst>
              <a:gd name="adj" fmla="val 7500"/>
            </a:avLst>
          </a:prstGeom>
          <a:solidFill>
            <a:srgbClr val="1F3A5F"/>
          </a:solidFill>
          <a:ln/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3502152"/>
            <a:ext cx="80467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a failure instead of crashing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431596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 code that might fail, like bad input or a missing element.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debugging workflow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do when something does not work.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error; do not guess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console.log the values around the problem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your assumptions: types, names, ids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breakpoints in dev tools to pause and look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one thing, then test again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usual suspects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bugs are one of these.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457200" y="1920240"/>
            <a:ext cx="2560320" cy="2286000"/>
          </a:xfrm>
          <a:prstGeom prst="roundRect">
            <a:avLst>
              <a:gd name="adj" fmla="val 2400"/>
            </a:avLst>
          </a:prstGeom>
          <a:solidFill>
            <a:srgbClr val="F2F5F9"/>
          </a:solidFill>
          <a:ln w="12700">
            <a:solidFill>
              <a:srgbClr val="D8E0E9"/>
            </a:solidFill>
            <a:prstDash val="solid"/>
          </a:ln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22402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typos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94360" y="329184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misspelled name or id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291840" y="1920240"/>
            <a:ext cx="2560320" cy="2286000"/>
          </a:xfrm>
          <a:prstGeom prst="roundRect">
            <a:avLst>
              <a:gd name="adj" fmla="val 2400"/>
            </a:avLst>
          </a:prstGeom>
          <a:solidFill>
            <a:srgbClr val="F2F5F9"/>
          </a:solidFill>
          <a:ln w="12700">
            <a:solidFill>
              <a:srgbClr val="D8E0E9"/>
            </a:solidFill>
            <a:prstDash val="solid"/>
          </a:ln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383280" y="22402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3D6E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off-by-one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3429000" y="329184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versus &lt;=, index from 0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126480" y="1920240"/>
            <a:ext cx="2560320" cy="2286000"/>
          </a:xfrm>
          <a:prstGeom prst="roundRect">
            <a:avLst>
              <a:gd name="adj" fmla="val 2400"/>
            </a:avLst>
          </a:prstGeom>
          <a:solidFill>
            <a:srgbClr val="F2F5F9"/>
          </a:solidFill>
          <a:ln w="12700">
            <a:solidFill>
              <a:srgbClr val="D8E0E9"/>
            </a:solidFill>
            <a:prstDash val="solid"/>
          </a:ln>
          <a:effectLst>
            <a:outerShdw sx="100000" sy="100000" kx="0" ky="0" algn="bl" rotWithShape="0" blurRad="76200" dist="25400" dir="5400000">
              <a:srgbClr val="9AA8B6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17920" y="2240280"/>
            <a:ext cx="23774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6263640" y="329184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string where a number was meant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30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8308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spc="300" kern="0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LOOK AHEAD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640080" y="2148840"/>
            <a:ext cx="7863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</a:t>
            </a:r>
            <a:pPr algn="l" indent="0" marL="0">
              <a:buNone/>
            </a:pPr>
            <a:r>
              <a:rPr lang="en-US" sz="4000" b="1" dirty="0">
                <a:solidFill>
                  <a:srgbClr val="6E97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2</a:t>
            </a:r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Begins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F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Powerful, and optional for now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113385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50" i="1" dirty="0">
                <a:solidFill>
                  <a:srgbClr val="5E6B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 honors and stretch topics, and the opening of the next course.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8046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is genuinely useful, and a little tricky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them if you finish the capstone early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worry if they feel advanced; they are</a:t>
            </a:r>
            <a:endParaRPr lang="en-US" sz="1700" dirty="0"/>
          </a:p>
          <a:p>
            <a:pPr algn="l" marL="228600" indent="-228600">
              <a:spcAft>
                <a:spcPts val="900"/>
              </a:spcAft>
              <a:buSzPct val="100000"/>
              <a:buChar char="•"/>
            </a:pPr>
            <a:r>
              <a:rPr lang="en-US" sz="17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 is a one-slide taste of each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457200" y="484632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A8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Programming 1  ·  Ch 14: Going Deeper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1 - Chapter 14</dc:title>
  <dc:subject>PptxGenJS Presentation</dc:subject>
  <dc:creator>Dr. Robert Jones</dc:creator>
  <cp:lastModifiedBy>Dr. Robert Jones</cp:lastModifiedBy>
  <cp:revision>1</cp:revision>
  <dcterms:created xsi:type="dcterms:W3CDTF">2026-06-27T14:15:52Z</dcterms:created>
  <dcterms:modified xsi:type="dcterms:W3CDTF">2026-06-27T14:15:52Z</dcterms:modified>
</cp:coreProperties>
</file>