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2377440"/>
          </a:xfrm>
          <a:prstGeom prst="rect">
            <a:avLst/>
          </a:prstGeom>
          <a:solidFill>
            <a:srgbClr val="1F3A5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48640" y="457200"/>
            <a:ext cx="109728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00" b="1">
                <a:solidFill>
                  <a:srgbClr val="B8860B"/>
                </a:solidFill>
                <a:latin typeface="Consolas"/>
              </a:rPr>
              <a:t>PROGRAMMING 1  //  WEEK 21  //  FEB 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914400"/>
            <a:ext cx="11064240" cy="1188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4000" b="1">
                <a:solidFill>
                  <a:srgbClr val="FFFFFF"/>
                </a:solidFill>
                <a:latin typeface="Cambria"/>
              </a:rPr>
              <a:t>Arrays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2743200"/>
            <a:ext cx="1106424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800" b="1">
                <a:solidFill>
                  <a:srgbClr val="1F3A5F"/>
                </a:solidFill>
                <a:latin typeface="Calibri"/>
              </a:rPr>
              <a:t>Reading: Ch 9 Sec 1-4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3246120"/>
            <a:ext cx="1106424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600" b="1">
                <a:solidFill>
                  <a:srgbClr val="B8860B"/>
                </a:solidFill>
                <a:latin typeface="Calibri"/>
              </a:rPr>
              <a:t>Due this week: Array exercises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8640" y="3931920"/>
            <a:ext cx="11064240" cy="1463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500" b="0">
                <a:solidFill>
                  <a:srgbClr val="5E6B79"/>
                </a:solidFill>
                <a:latin typeface="Calibri"/>
              </a:rPr>
              <a:t>Why data structures. Arrays, operations, looping arrays.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48640" y="5943600"/>
            <a:ext cx="109728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200" b="0">
                <a:solidFill>
                  <a:srgbClr val="9AA8B6"/>
                </a:solidFill>
                <a:latin typeface="Calibri"/>
              </a:rPr>
              <a:t>Mr. Jones  ·  Wednesdays 8:45-10:15  ·  program.selah-hcs.org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47472"/>
            <a:ext cx="822960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2600" b="1">
                <a:solidFill>
                  <a:srgbClr val="1F3A5F"/>
                </a:solidFill>
                <a:latin typeface="Calibri"/>
              </a:rPr>
              <a:t>Run of show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57200" y="1097280"/>
            <a:ext cx="11247120" cy="658368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85800" y="1188720"/>
            <a:ext cx="100584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500" b="1">
                <a:solidFill>
                  <a:srgbClr val="B8860B"/>
                </a:solidFill>
                <a:latin typeface="Consolas"/>
              </a:rPr>
              <a:t>8:45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828800" y="1170432"/>
            <a:ext cx="9692640" cy="53035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350" b="0">
                <a:solidFill>
                  <a:srgbClr val="1B2733"/>
                </a:solidFill>
                <a:latin typeface="Calibri"/>
              </a:rPr>
              <a:t>Stand-up: last week's deliverable graded, questions answered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57200" y="1883664"/>
            <a:ext cx="11247120" cy="658368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85800" y="1975104"/>
            <a:ext cx="100584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500" b="1">
                <a:solidFill>
                  <a:srgbClr val="B8860B"/>
                </a:solidFill>
                <a:latin typeface="Consolas"/>
              </a:rPr>
              <a:t>9:00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828800" y="1956816"/>
            <a:ext cx="9692640" cy="53035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350" b="0">
                <a:solidFill>
                  <a:srgbClr val="1B2733"/>
                </a:solidFill>
                <a:latin typeface="Calibri"/>
              </a:rPr>
              <a:t>This week's presentation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57200" y="2670048"/>
            <a:ext cx="11247120" cy="658368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85800" y="2761488"/>
            <a:ext cx="100584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500" b="1">
                <a:solidFill>
                  <a:srgbClr val="B8860B"/>
                </a:solidFill>
                <a:latin typeface="Consolas"/>
              </a:rPr>
              <a:t>9:20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828800" y="2743200"/>
            <a:ext cx="9692640" cy="53035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350" b="0">
                <a:solidFill>
                  <a:srgbClr val="1B2733"/>
                </a:solidFill>
                <a:latin typeface="Calibri"/>
              </a:rPr>
              <a:t>At the keyboard: guided type-along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57200" y="3456432"/>
            <a:ext cx="11247120" cy="658368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85800" y="3547872"/>
            <a:ext cx="100584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500" b="1">
                <a:solidFill>
                  <a:srgbClr val="B8860B"/>
                </a:solidFill>
                <a:latin typeface="Consolas"/>
              </a:rPr>
              <a:t>9:45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828800" y="3529584"/>
            <a:ext cx="9692640" cy="53035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350" b="0">
                <a:solidFill>
                  <a:srgbClr val="1B2733"/>
                </a:solidFill>
                <a:latin typeface="Calibri"/>
              </a:rPr>
              <a:t>Build time: assignment or project work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57200" y="4242816"/>
            <a:ext cx="11247120" cy="658368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85800" y="4334256"/>
            <a:ext cx="100584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500" b="1">
                <a:solidFill>
                  <a:srgbClr val="B8860B"/>
                </a:solidFill>
                <a:latin typeface="Consolas"/>
              </a:rPr>
              <a:t>10:10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828800" y="4315968"/>
            <a:ext cx="9692640" cy="53035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350" b="0">
                <a:solidFill>
                  <a:srgbClr val="1B2733"/>
                </a:solidFill>
                <a:latin typeface="Calibri"/>
              </a:rPr>
              <a:t>Close: commit, push, and preview next week's reading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57200" y="6528816"/>
            <a:ext cx="1005840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900" b="0">
                <a:solidFill>
                  <a:srgbClr val="9AA8B6"/>
                </a:solidFill>
                <a:latin typeface="Calibri"/>
              </a:rPr>
              <a:t>Programming 1  ·  The Terminal  ·  Week 21 (Feb 3)  ·  run of show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47472"/>
            <a:ext cx="822960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2600" b="1">
                <a:solidFill>
                  <a:srgbClr val="1F3A5F"/>
                </a:solidFill>
                <a:latin typeface="Calibri"/>
              </a:rPr>
              <a:t>Man page: six terms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57200" y="1051560"/>
            <a:ext cx="11247120" cy="768096"/>
          </a:xfrm>
          <a:prstGeom prst="roundRect">
            <a:avLst>
              <a:gd name="adj" fmla="val 14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85800" y="1143000"/>
            <a:ext cx="2651760" cy="58521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50" b="1">
                <a:solidFill>
                  <a:srgbClr val="1F3A5F"/>
                </a:solidFill>
                <a:latin typeface="Consolas"/>
              </a:rPr>
              <a:t>array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474720" y="1124712"/>
            <a:ext cx="8046720" cy="6217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250" b="0">
                <a:solidFill>
                  <a:srgbClr val="1B2733"/>
                </a:solidFill>
                <a:latin typeface="Calibri"/>
              </a:rPr>
              <a:t>an ordered list of values in one variable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57200" y="1947672"/>
            <a:ext cx="11247120" cy="768096"/>
          </a:xfrm>
          <a:prstGeom prst="roundRect">
            <a:avLst>
              <a:gd name="adj" fmla="val 14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85800" y="2039112"/>
            <a:ext cx="2651760" cy="58521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50" b="1">
                <a:solidFill>
                  <a:srgbClr val="1F3A5F"/>
                </a:solidFill>
                <a:latin typeface="Consolas"/>
              </a:rPr>
              <a:t>index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474720" y="2020824"/>
            <a:ext cx="8046720" cy="6217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250" b="0">
                <a:solidFill>
                  <a:srgbClr val="1B2733"/>
                </a:solidFill>
                <a:latin typeface="Calibri"/>
              </a:rPr>
              <a:t>an item's position, counting from zero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57200" y="2843784"/>
            <a:ext cx="11247120" cy="768096"/>
          </a:xfrm>
          <a:prstGeom prst="roundRect">
            <a:avLst>
              <a:gd name="adj" fmla="val 14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85800" y="2935224"/>
            <a:ext cx="2651760" cy="58521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50" b="1">
                <a:solidFill>
                  <a:srgbClr val="1F3A5F"/>
                </a:solidFill>
                <a:latin typeface="Consolas"/>
              </a:rPr>
              <a:t>length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474720" y="2916936"/>
            <a:ext cx="8046720" cy="6217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250" b="0">
                <a:solidFill>
                  <a:srgbClr val="1B2733"/>
                </a:solidFill>
                <a:latin typeface="Calibri"/>
              </a:rPr>
              <a:t>how many items an array holds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57200" y="3739896"/>
            <a:ext cx="11247120" cy="768096"/>
          </a:xfrm>
          <a:prstGeom prst="roundRect">
            <a:avLst>
              <a:gd name="adj" fmla="val 14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85800" y="3831336"/>
            <a:ext cx="2651760" cy="58521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50" b="1">
                <a:solidFill>
                  <a:srgbClr val="1F3A5F"/>
                </a:solidFill>
                <a:latin typeface="Consolas"/>
              </a:rPr>
              <a:t>push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474720" y="3813048"/>
            <a:ext cx="8046720" cy="6217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250" b="0">
                <a:solidFill>
                  <a:srgbClr val="1B2733"/>
                </a:solidFill>
                <a:latin typeface="Calibri"/>
              </a:rPr>
              <a:t>add an item to the end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57200" y="4636008"/>
            <a:ext cx="11247120" cy="768096"/>
          </a:xfrm>
          <a:prstGeom prst="roundRect">
            <a:avLst>
              <a:gd name="adj" fmla="val 14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85800" y="4727448"/>
            <a:ext cx="2651760" cy="58521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50" b="1">
                <a:solidFill>
                  <a:srgbClr val="1F3A5F"/>
                </a:solidFill>
                <a:latin typeface="Consolas"/>
              </a:rPr>
              <a:t>pop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474720" y="4709160"/>
            <a:ext cx="8046720" cy="6217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250" b="0">
                <a:solidFill>
                  <a:srgbClr val="1B2733"/>
                </a:solidFill>
                <a:latin typeface="Calibri"/>
              </a:rPr>
              <a:t>remove the last item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457200" y="5532120"/>
            <a:ext cx="11247120" cy="768096"/>
          </a:xfrm>
          <a:prstGeom prst="roundRect">
            <a:avLst>
              <a:gd name="adj" fmla="val 14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85800" y="5623560"/>
            <a:ext cx="2651760" cy="58521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50" b="1">
                <a:solidFill>
                  <a:srgbClr val="1F3A5F"/>
                </a:solidFill>
                <a:latin typeface="Consolas"/>
              </a:rPr>
              <a:t>element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3474720" y="5605272"/>
            <a:ext cx="8046720" cy="6217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250" b="0">
                <a:solidFill>
                  <a:srgbClr val="1B2733"/>
                </a:solidFill>
                <a:latin typeface="Calibri"/>
              </a:rPr>
              <a:t>one item inside an array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457200" y="6528816"/>
            <a:ext cx="1005840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900" b="0">
                <a:solidFill>
                  <a:srgbClr val="9AA8B6"/>
                </a:solidFill>
                <a:latin typeface="Calibri"/>
              </a:rPr>
              <a:t>Programming 1  ·  The Terminal  ·  Week 21 (Feb 3)  ·  vocabulary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47472"/>
            <a:ext cx="11247120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2600" b="1">
                <a:solidFill>
                  <a:srgbClr val="1F3A5F"/>
                </a:solidFill>
                <a:latin typeface="Calibri"/>
              </a:rPr>
              <a:t>Arrays hold many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1371600"/>
            <a:ext cx="36576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700" b="1">
                <a:solidFill>
                  <a:srgbClr val="B8860B"/>
                </a:solidFill>
                <a:latin typeface="Consolas"/>
              </a:rPr>
              <a:t>&gt;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51560" y="1371600"/>
            <a:ext cx="1060704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700" b="0">
                <a:solidFill>
                  <a:srgbClr val="1B2733"/>
                </a:solidFill>
                <a:latin typeface="Calibri"/>
              </a:rPr>
              <a:t>An array is an ordered list in one variable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2240280"/>
            <a:ext cx="36576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700" b="1">
                <a:solidFill>
                  <a:srgbClr val="B8860B"/>
                </a:solidFill>
                <a:latin typeface="Consolas"/>
              </a:rPr>
              <a:t>&gt;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51560" y="2240280"/>
            <a:ext cx="1060704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700" b="0">
                <a:solidFill>
                  <a:srgbClr val="1B2733"/>
                </a:solidFill>
                <a:latin typeface="Calibri"/>
              </a:rPr>
              <a:t>Index 0 is the first seat on the bus; length is the seat count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3108960"/>
            <a:ext cx="36576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700" b="1">
                <a:solidFill>
                  <a:srgbClr val="B8860B"/>
                </a:solidFill>
                <a:latin typeface="Consolas"/>
              </a:rPr>
              <a:t>&gt;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51560" y="3108960"/>
            <a:ext cx="1060704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700" b="0">
                <a:solidFill>
                  <a:srgbClr val="1B2733"/>
                </a:solidFill>
                <a:latin typeface="Calibri"/>
              </a:rPr>
              <a:t>push adds to the end, pop removes from it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7200" y="6528816"/>
            <a:ext cx="1005840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900" b="0">
                <a:solidFill>
                  <a:srgbClr val="9AA8B6"/>
                </a:solidFill>
                <a:latin typeface="Calibri"/>
              </a:rPr>
              <a:t>Programming 1  ·  The Terminal  ·  Week 21 (Feb 3)  ·  concept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47472"/>
            <a:ext cx="11247120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2600" b="1">
                <a:solidFill>
                  <a:srgbClr val="1F3A5F"/>
                </a:solidFill>
                <a:latin typeface="Calibri"/>
              </a:rPr>
              <a:t>Looping the list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1371600"/>
            <a:ext cx="36576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700" b="1">
                <a:solidFill>
                  <a:srgbClr val="B8860B"/>
                </a:solidFill>
                <a:latin typeface="Consolas"/>
              </a:rPr>
              <a:t>&gt;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51560" y="1371600"/>
            <a:ext cx="1060704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700" b="0">
                <a:solidFill>
                  <a:srgbClr val="1B2733"/>
                </a:solidFill>
                <a:latin typeface="Calibri"/>
              </a:rPr>
              <a:t>for (let i = 0; i &lt; arr.length; i++) visits every index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2240280"/>
            <a:ext cx="36576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700" b="1">
                <a:solidFill>
                  <a:srgbClr val="B8860B"/>
                </a:solidFill>
                <a:latin typeface="Consolas"/>
              </a:rPr>
              <a:t>&gt;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51560" y="2240280"/>
            <a:ext cx="1060704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700" b="0">
                <a:solidFill>
                  <a:srgbClr val="1B2733"/>
                </a:solidFill>
                <a:latin typeface="Calibri"/>
              </a:rPr>
              <a:t>The loop variable is the index; arr[i] is the passenger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3108960"/>
            <a:ext cx="36576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700" b="1">
                <a:solidFill>
                  <a:srgbClr val="B8860B"/>
                </a:solidFill>
                <a:latin typeface="Consolas"/>
              </a:rPr>
              <a:t>&gt;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51560" y="3108960"/>
            <a:ext cx="1060704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700" b="0">
                <a:solidFill>
                  <a:srgbClr val="1B2733"/>
                </a:solidFill>
                <a:latin typeface="Calibri"/>
              </a:rPr>
              <a:t>Off-by-one errors live at the fence posts: check 0 and length-1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7200" y="6528816"/>
            <a:ext cx="1005840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900" b="0">
                <a:solidFill>
                  <a:srgbClr val="9AA8B6"/>
                </a:solidFill>
                <a:latin typeface="Calibri"/>
              </a:rPr>
              <a:t>Programming 1  ·  The Terminal  ·  Week 21 (Feb 3)  ·  concept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47472"/>
            <a:ext cx="822960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2600" b="1">
                <a:solidFill>
                  <a:srgbClr val="1F3A5F"/>
                </a:solidFill>
                <a:latin typeface="Calibri"/>
              </a:rPr>
              <a:t>At the keyboard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868680"/>
            <a:ext cx="109728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150" b="0">
                <a:solidFill>
                  <a:srgbClr val="5E6B79"/>
                </a:solidFill>
                <a:latin typeface="Calibri"/>
              </a:rPr>
              <a:t>Type-along beats: small steps, refresh between every one.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457200" y="1325880"/>
            <a:ext cx="11247120" cy="566928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58368" y="1389888"/>
            <a:ext cx="4572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600" b="1">
                <a:solidFill>
                  <a:srgbClr val="1F3A5F"/>
                </a:solidFill>
                <a:latin typeface="Calibri"/>
              </a:rPr>
              <a:t>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97280" y="1371600"/>
            <a:ext cx="10332720" cy="5029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250" b="0">
                <a:solidFill>
                  <a:srgbClr val="1B2733"/>
                </a:solidFill>
                <a:latin typeface="Calibri"/>
              </a:rPr>
              <a:t>Make an array of four favorite foods and log the first and last by index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57200" y="2002536"/>
            <a:ext cx="11247120" cy="566928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58368" y="2066544"/>
            <a:ext cx="4572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600" b="1">
                <a:solidFill>
                  <a:srgbClr val="1F3A5F"/>
                </a:solidFill>
                <a:latin typeface="Calibri"/>
              </a:rPr>
              <a:t>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7280" y="2048256"/>
            <a:ext cx="10332720" cy="5029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250" b="0">
                <a:solidFill>
                  <a:srgbClr val="1B2733"/>
                </a:solidFill>
                <a:latin typeface="Calibri"/>
              </a:rPr>
              <a:t>push a new food on, pop one off, and log the length each time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457200" y="2679192"/>
            <a:ext cx="11247120" cy="566928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58368" y="2743200"/>
            <a:ext cx="4572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600" b="1">
                <a:solidFill>
                  <a:srgbClr val="1F3A5F"/>
                </a:solidFill>
                <a:latin typeface="Calibri"/>
              </a:rPr>
              <a:t>3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97280" y="2724912"/>
            <a:ext cx="10332720" cy="5029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250" b="0">
                <a:solidFill>
                  <a:srgbClr val="1B2733"/>
                </a:solidFill>
                <a:latin typeface="Calibri"/>
              </a:rPr>
              <a:t>Loop the array and log every item with its index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57200" y="6528816"/>
            <a:ext cx="1005840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900" b="0">
                <a:solidFill>
                  <a:srgbClr val="9AA8B6"/>
                </a:solidFill>
                <a:latin typeface="Calibri"/>
              </a:rPr>
              <a:t>Programming 1  ·  The Terminal  ·  Week 21 (Feb 3)  ·  exercise cadence after J. Kelley's classroom decks (CC BY-NC 4.0)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47472"/>
            <a:ext cx="822960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2600" b="1">
                <a:solidFill>
                  <a:srgbClr val="B8860B"/>
                </a:solidFill>
                <a:latin typeface="Calibri"/>
              </a:rPr>
              <a:t>From Mr. Kelley's desk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57200" y="1234440"/>
            <a:ext cx="11247120" cy="868680"/>
          </a:xfrm>
          <a:prstGeom prst="roundRect">
            <a:avLst>
              <a:gd name="adj" fmla="val 14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31520" y="1344168"/>
            <a:ext cx="10698480" cy="6858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300" b="0">
                <a:solidFill>
                  <a:srgbClr val="1B2733"/>
                </a:solidFill>
                <a:latin typeface="Calibri"/>
              </a:rPr>
              <a:t>Desk note: the zero trap gets everyone once; index 0 is the first seat on the bus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6528816"/>
            <a:ext cx="1005840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900" b="0">
                <a:solidFill>
                  <a:srgbClr val="9AA8B6"/>
                </a:solidFill>
                <a:latin typeface="Calibri"/>
              </a:rPr>
              <a:t>Programming 1  ·  The Terminal  ·  Week 21 (Feb 3)  ·  notes preserved from J. Kelley's original decks (CC BY-NC 4.0)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47472"/>
            <a:ext cx="822960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2600" b="1">
                <a:solidFill>
                  <a:srgbClr val="1F3A5F"/>
                </a:solidFill>
                <a:latin typeface="Calibri"/>
              </a:rPr>
              <a:t>Before you log out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57200" y="1188720"/>
            <a:ext cx="11247120" cy="640080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58368" y="1252728"/>
            <a:ext cx="4572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600" b="1">
                <a:solidFill>
                  <a:srgbClr val="B8860B"/>
                </a:solidFill>
                <a:latin typeface="Calibri"/>
              </a:rPr>
              <a:t>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97280" y="1234440"/>
            <a:ext cx="10332720" cy="576071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00" b="0">
                <a:solidFill>
                  <a:srgbClr val="1B2733"/>
                </a:solidFill>
                <a:latin typeface="Calibri"/>
              </a:rPr>
              <a:t>Deliverable: Array exercises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57200" y="1938528"/>
            <a:ext cx="11247120" cy="640080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58368" y="2002536"/>
            <a:ext cx="4572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600" b="1">
                <a:solidFill>
                  <a:srgbClr val="B8860B"/>
                </a:solidFill>
                <a:latin typeface="Calibri"/>
              </a:rPr>
              <a:t>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97280" y="1984248"/>
            <a:ext cx="10332720" cy="576071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00" b="0">
                <a:solidFill>
                  <a:srgbClr val="1B2733"/>
                </a:solidFill>
                <a:latin typeface="Calibri"/>
              </a:rPr>
              <a:t>Reading for next week: Ch 9 Sec 5-8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57200" y="2688336"/>
            <a:ext cx="11247120" cy="640080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58368" y="2752344"/>
            <a:ext cx="4572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600" b="1">
                <a:solidFill>
                  <a:srgbClr val="B8860B"/>
                </a:solidFill>
                <a:latin typeface="Calibri"/>
              </a:rPr>
              <a:t>3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97280" y="2734056"/>
            <a:ext cx="10332720" cy="576071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00" b="0">
                <a:solidFill>
                  <a:srgbClr val="1B2733"/>
                </a:solidFill>
                <a:latin typeface="Calibri"/>
              </a:rPr>
              <a:t>Commit and push; done means pushed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57200" y="3438144"/>
            <a:ext cx="11247120" cy="640080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58368" y="3502152"/>
            <a:ext cx="4572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600" b="1">
                <a:solidFill>
                  <a:srgbClr val="B8860B"/>
                </a:solidFill>
                <a:latin typeface="Calibri"/>
              </a:rPr>
              <a:t>4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97280" y="3483864"/>
            <a:ext cx="10332720" cy="576071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00" b="0">
                <a:solidFill>
                  <a:srgbClr val="1B2733"/>
                </a:solidFill>
                <a:latin typeface="Calibri"/>
              </a:rPr>
              <a:t>Man page terms: write a usage line under each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57200" y="6528816"/>
            <a:ext cx="1005840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900" b="0">
                <a:solidFill>
                  <a:srgbClr val="9AA8B6"/>
                </a:solidFill>
                <a:latin typeface="Calibri"/>
              </a:rPr>
              <a:t>Programming 1  ·  The Terminal  ·  Week 21 (Feb 3)  ·  close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